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96"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09699cfc4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2909699cfc4_0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9" name="Google Shape;169;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0" name="Google Shape;170;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3" name="Google Shape;173;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17</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74"/>
            <a:ext cx="19443603" cy="19443613"/>
            <a:chOff x="25" y="0"/>
            <a:chExt cx="25924804" cy="25924817"/>
          </a:xfrm>
        </p:grpSpPr>
        <p:cxnSp>
          <p:nvCxnSpPr>
            <p:cNvPr id="95" name="Google Shape;95;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551194"/>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7200" dirty="0">
                <a:solidFill>
                  <a:srgbClr val="F9F9F4"/>
                </a:solidFill>
                <a:latin typeface="Helvetica Neue"/>
                <a:ea typeface="Helvetica Neue"/>
                <a:cs typeface="Helvetica Neue"/>
                <a:sym typeface="Helvetica Neue"/>
              </a:rPr>
              <a:t>Reflecting on Coming of Age</a:t>
            </a:r>
            <a:endParaRPr sz="7200" dirty="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365783"/>
            <a:ext cx="10871700" cy="70482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Topics </a:t>
            </a:r>
            <a:endParaRPr sz="4000" b="1"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Significant themes</a:t>
            </a:r>
            <a:endParaRPr sz="2800"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Challenges, responsibilities, and possibilities</a:t>
            </a:r>
            <a:endParaRPr sz="2800" dirty="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Unit Learning Objectives</a:t>
            </a:r>
            <a:r>
              <a:rPr lang="en-US" sz="4000" dirty="0">
                <a:solidFill>
                  <a:srgbClr val="040303"/>
                </a:solidFill>
                <a:latin typeface="Helvetica Neue"/>
                <a:ea typeface="Helvetica Neue"/>
                <a:cs typeface="Helvetica Neue"/>
                <a:sym typeface="Helvetica Neue"/>
              </a:rPr>
              <a:t> </a:t>
            </a:r>
            <a:endParaRPr sz="40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Compare the significant themes: sexuality, nature versus nurture, and knowledge production.</a:t>
            </a:r>
            <a:endParaRPr sz="28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Reflect on the challenges, possibilities, and responsibilities of studying cultures and societies.</a:t>
            </a:r>
            <a:endParaRPr sz="2800" dirty="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2"/>
            <a:ext cx="16230707" cy="7981023"/>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2075750" y="3932175"/>
            <a:ext cx="14136600" cy="36576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3600">
                <a:solidFill>
                  <a:schemeClr val="lt2"/>
                </a:solidFill>
              </a:rPr>
              <a:t>In this unit (to accompany the SAPIENS podcast S6), students will reflect on all topics covered in past units. Students will use the information gathered and put it within a framework of considerations, including the challenges, possibilities, and responsibilities of studying other cultures and societies.</a:t>
            </a:r>
            <a:endParaRPr sz="36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4"/>
            <a:ext cx="16230600" cy="3266930"/>
            <a:chOff x="0" y="-47625"/>
            <a:chExt cx="4274726" cy="860425"/>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01" y="807137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a:latin typeface="Georgia"/>
                <a:ea typeface="Georgia"/>
                <a:cs typeface="Georgia"/>
                <a:sym typeface="Georgia"/>
              </a:rPr>
              <a:t>Significant Themes</a:t>
            </a:r>
            <a:r>
              <a:rPr lang="en-US" sz="7200"/>
              <a:t> </a:t>
            </a:r>
            <a:r>
              <a:rPr lang="en-US" sz="6304" b="0" i="0" u="none" strike="noStrike" cap="none">
                <a:solidFill>
                  <a:srgbClr val="000000"/>
                </a:solidFill>
                <a:latin typeface="Arial"/>
                <a:ea typeface="Arial"/>
                <a:cs typeface="Arial"/>
                <a:sym typeface="Arial"/>
              </a:rPr>
              <a:t> </a:t>
            </a:r>
            <a:endParaRPr sz="100"/>
          </a:p>
        </p:txBody>
      </p:sp>
      <p:sp>
        <p:nvSpPr>
          <p:cNvPr id="133" name="Google Shape;133;p16"/>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Sexuality</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Nature versus nurture</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Knowledge production</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37"/>
        <p:cNvGrpSpPr/>
        <p:nvPr/>
      </p:nvGrpSpPr>
      <p:grpSpPr>
        <a:xfrm>
          <a:off x="0" y="0"/>
          <a:ext cx="0" cy="0"/>
          <a:chOff x="0" y="0"/>
          <a:chExt cx="0" cy="0"/>
        </a:xfrm>
      </p:grpSpPr>
      <p:sp>
        <p:nvSpPr>
          <p:cNvPr id="138" name="Google Shape;138;p17"/>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39" name="Google Shape;139;p17"/>
          <p:cNvGrpSpPr/>
          <p:nvPr/>
        </p:nvGrpSpPr>
        <p:grpSpPr>
          <a:xfrm>
            <a:off x="-80075" y="-1463974"/>
            <a:ext cx="18477379" cy="3745239"/>
            <a:chOff x="0" y="-47625"/>
            <a:chExt cx="6057164" cy="986394"/>
          </a:xfrm>
        </p:grpSpPr>
        <p:sp>
          <p:nvSpPr>
            <p:cNvPr id="140" name="Google Shape;140;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41" name="Google Shape;141;p1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2" name="Google Shape;142;p17"/>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latin typeface="Georgia"/>
                <a:ea typeface="Georgia"/>
                <a:cs typeface="Georgia"/>
                <a:sym typeface="Georgia"/>
              </a:rPr>
              <a:t>Significant Themes in Perspective</a:t>
            </a:r>
            <a:endParaRPr sz="300">
              <a:latin typeface="Georgia"/>
              <a:ea typeface="Georgia"/>
              <a:cs typeface="Georgia"/>
              <a:sym typeface="Georgia"/>
            </a:endParaRPr>
          </a:p>
        </p:txBody>
      </p:sp>
      <p:sp>
        <p:nvSpPr>
          <p:cNvPr id="143" name="Google Shape;143;p17"/>
          <p:cNvSpPr txBox="1"/>
          <p:nvPr/>
        </p:nvSpPr>
        <p:spPr>
          <a:xfrm>
            <a:off x="727950" y="2713725"/>
            <a:ext cx="16813800" cy="7421400"/>
          </a:xfrm>
          <a:prstGeom prst="rect">
            <a:avLst/>
          </a:prstGeom>
          <a:noFill/>
          <a:ln>
            <a:noFill/>
          </a:ln>
        </p:spPr>
        <p:txBody>
          <a:bodyPr spcFirstLastPara="1" wrap="square" lIns="0" tIns="0" rIns="0" bIns="0" anchor="t" anchorCtr="0">
            <a:spAutoFit/>
          </a:bodyPr>
          <a:lstStyle/>
          <a:p>
            <a:pPr marL="0" lvl="0" indent="0" algn="l" rtl="0">
              <a:lnSpc>
                <a:spcPct val="139995"/>
              </a:lnSpc>
              <a:spcBef>
                <a:spcPts val="0"/>
              </a:spcBef>
              <a:spcAft>
                <a:spcPts val="0"/>
              </a:spcAft>
              <a:buSzPts val="1100"/>
              <a:buNone/>
            </a:pPr>
            <a:r>
              <a:rPr lang="en-US" sz="4023" b="1">
                <a:solidFill>
                  <a:schemeClr val="lt2"/>
                </a:solidFill>
                <a:latin typeface="Helvetica Neue"/>
                <a:ea typeface="Helvetica Neue"/>
                <a:cs typeface="Helvetica Neue"/>
                <a:sym typeface="Helvetica Neue"/>
              </a:rPr>
              <a:t>Sexuality</a:t>
            </a:r>
            <a:endParaRPr sz="4023" b="1">
              <a:solidFill>
                <a:schemeClr val="lt2"/>
              </a:solidFill>
              <a:latin typeface="Helvetica Neue"/>
              <a:ea typeface="Helvetica Neue"/>
              <a:cs typeface="Helvetica Neue"/>
              <a:sym typeface="Helvetica Neue"/>
            </a:endParaRPr>
          </a:p>
          <a:p>
            <a:pPr marL="0" lvl="0" indent="0" algn="l" rtl="0">
              <a:lnSpc>
                <a:spcPct val="139995"/>
              </a:lnSpc>
              <a:spcBef>
                <a:spcPts val="0"/>
              </a:spcBef>
              <a:spcAft>
                <a:spcPts val="0"/>
              </a:spcAft>
              <a:buSzPts val="1100"/>
              <a:buNone/>
            </a:pPr>
            <a:r>
              <a:rPr lang="en-US" sz="1800">
                <a:solidFill>
                  <a:schemeClr val="lt2"/>
                </a:solidFill>
                <a:latin typeface="Helvetica Neue"/>
                <a:ea typeface="Helvetica Neue"/>
                <a:cs typeface="Helvetica Neue"/>
                <a:sym typeface="Helvetica Neue"/>
              </a:rPr>
              <a:t>Concepts centering on sexuality have been important since the dawn of the discipline of anthropology. Margaret Mead’s work and contemporaries in the 1920s and 1930s helped develop a cross-cultural comparison of sexual norms and customs. This work was influential in presenting a view of sexuality that differed from Western societies.</a:t>
            </a:r>
            <a:endParaRPr sz="1800">
              <a:solidFill>
                <a:schemeClr val="lt2"/>
              </a:solidFill>
              <a:latin typeface="Helvetica Neue"/>
              <a:ea typeface="Helvetica Neue"/>
              <a:cs typeface="Helvetica Neue"/>
              <a:sym typeface="Helvetica Neue"/>
            </a:endParaRPr>
          </a:p>
          <a:p>
            <a:pPr marL="0" lvl="0" indent="0" algn="l" rtl="0">
              <a:lnSpc>
                <a:spcPct val="139995"/>
              </a:lnSpc>
              <a:spcBef>
                <a:spcPts val="0"/>
              </a:spcBef>
              <a:spcAft>
                <a:spcPts val="0"/>
              </a:spcAft>
              <a:buSzPts val="1100"/>
              <a:buNone/>
            </a:pPr>
            <a:endParaRPr sz="1800">
              <a:solidFill>
                <a:schemeClr val="lt2"/>
              </a:solidFill>
              <a:latin typeface="Helvetica Neue"/>
              <a:ea typeface="Helvetica Neue"/>
              <a:cs typeface="Helvetica Neue"/>
              <a:sym typeface="Helvetica Neue"/>
            </a:endParaRPr>
          </a:p>
          <a:p>
            <a:pPr marL="0" lvl="0" indent="0" algn="l" rtl="0">
              <a:lnSpc>
                <a:spcPct val="139995"/>
              </a:lnSpc>
              <a:spcBef>
                <a:spcPts val="0"/>
              </a:spcBef>
              <a:spcAft>
                <a:spcPts val="0"/>
              </a:spcAft>
              <a:buSzPts val="1100"/>
              <a:buNone/>
            </a:pPr>
            <a:r>
              <a:rPr lang="en-US" sz="4023" b="1">
                <a:solidFill>
                  <a:schemeClr val="lt2"/>
                </a:solidFill>
                <a:latin typeface="Helvetica Neue"/>
                <a:ea typeface="Helvetica Neue"/>
                <a:cs typeface="Helvetica Neue"/>
                <a:sym typeface="Helvetica Neue"/>
              </a:rPr>
              <a:t>Nature versus Nurture</a:t>
            </a:r>
            <a:endParaRPr sz="4023" b="1">
              <a:solidFill>
                <a:schemeClr val="lt2"/>
              </a:solidFill>
              <a:latin typeface="Helvetica Neue"/>
              <a:ea typeface="Helvetica Neue"/>
              <a:cs typeface="Helvetica Neue"/>
              <a:sym typeface="Helvetica Neue"/>
            </a:endParaRPr>
          </a:p>
          <a:p>
            <a:pPr marL="0" lvl="0" indent="0" algn="l" rtl="0">
              <a:lnSpc>
                <a:spcPct val="139995"/>
              </a:lnSpc>
              <a:spcBef>
                <a:spcPts val="0"/>
              </a:spcBef>
              <a:spcAft>
                <a:spcPts val="0"/>
              </a:spcAft>
              <a:buSzPts val="1100"/>
              <a:buNone/>
            </a:pPr>
            <a:r>
              <a:rPr lang="en-US" sz="1800">
                <a:solidFill>
                  <a:schemeClr val="lt2"/>
                </a:solidFill>
                <a:latin typeface="Helvetica Neue"/>
                <a:ea typeface="Helvetica Neue"/>
                <a:cs typeface="Helvetica Neue"/>
                <a:sym typeface="Helvetica Neue"/>
              </a:rPr>
              <a:t>The anthropological view of the nature versus nurture debate contends that biological, environmental, and experiential factors shape human behavior. People are born with inherited, innate tendencies. Cultural factors and the human experience shape the expression of biological tendencies. Anthropological pioneers like Margaret Mead helped shape this perspective.</a:t>
            </a:r>
            <a:endParaRPr sz="1800">
              <a:solidFill>
                <a:schemeClr val="lt2"/>
              </a:solidFill>
              <a:latin typeface="Helvetica Neue"/>
              <a:ea typeface="Helvetica Neue"/>
              <a:cs typeface="Helvetica Neue"/>
              <a:sym typeface="Helvetica Neue"/>
            </a:endParaRPr>
          </a:p>
          <a:p>
            <a:pPr marL="0" lvl="0" indent="0" algn="l" rtl="0">
              <a:lnSpc>
                <a:spcPct val="139995"/>
              </a:lnSpc>
              <a:spcBef>
                <a:spcPts val="0"/>
              </a:spcBef>
              <a:spcAft>
                <a:spcPts val="0"/>
              </a:spcAft>
              <a:buSzPts val="1100"/>
              <a:buNone/>
            </a:pPr>
            <a:endParaRPr sz="1800">
              <a:solidFill>
                <a:schemeClr val="lt2"/>
              </a:solidFill>
              <a:latin typeface="Helvetica Neue"/>
              <a:ea typeface="Helvetica Neue"/>
              <a:cs typeface="Helvetica Neue"/>
              <a:sym typeface="Helvetica Neue"/>
            </a:endParaRPr>
          </a:p>
          <a:p>
            <a:pPr marL="0" lvl="0" indent="0" algn="l" rtl="0">
              <a:lnSpc>
                <a:spcPct val="139995"/>
              </a:lnSpc>
              <a:spcBef>
                <a:spcPts val="0"/>
              </a:spcBef>
              <a:spcAft>
                <a:spcPts val="0"/>
              </a:spcAft>
              <a:buSzPts val="1100"/>
              <a:buNone/>
            </a:pPr>
            <a:r>
              <a:rPr lang="en-US" sz="4023" b="1">
                <a:solidFill>
                  <a:schemeClr val="lt2"/>
                </a:solidFill>
                <a:latin typeface="Helvetica Neue"/>
                <a:ea typeface="Helvetica Neue"/>
                <a:cs typeface="Helvetica Neue"/>
                <a:sym typeface="Helvetica Neue"/>
              </a:rPr>
              <a:t>Knowledge Production</a:t>
            </a:r>
            <a:endParaRPr sz="4023" b="1">
              <a:solidFill>
                <a:schemeClr val="lt2"/>
              </a:solidFill>
              <a:latin typeface="Helvetica Neue"/>
              <a:ea typeface="Helvetica Neue"/>
              <a:cs typeface="Helvetica Neue"/>
              <a:sym typeface="Helvetica Neue"/>
            </a:endParaRPr>
          </a:p>
          <a:p>
            <a:pPr marL="0" lvl="0" indent="0" algn="l" rtl="0">
              <a:lnSpc>
                <a:spcPct val="139995"/>
              </a:lnSpc>
              <a:spcBef>
                <a:spcPts val="0"/>
              </a:spcBef>
              <a:spcAft>
                <a:spcPts val="0"/>
              </a:spcAft>
              <a:buSzPts val="1100"/>
              <a:buNone/>
            </a:pPr>
            <a:r>
              <a:rPr lang="en-US" sz="1800">
                <a:solidFill>
                  <a:schemeClr val="lt2"/>
                </a:solidFill>
                <a:latin typeface="Helvetica Neue"/>
                <a:ea typeface="Helvetica Neue"/>
                <a:cs typeface="Helvetica Neue"/>
                <a:sym typeface="Helvetica Neue"/>
              </a:rPr>
              <a:t>Knowledge production combines anthropological concepts, evidence, and discoveries to better understand the human experience.</a:t>
            </a:r>
            <a:endParaRPr sz="1800">
              <a:solidFill>
                <a:schemeClr val="lt2"/>
              </a:solidFill>
              <a:latin typeface="Helvetica Neue"/>
              <a:ea typeface="Helvetica Neue"/>
              <a:cs typeface="Helvetica Neue"/>
              <a:sym typeface="Helvetica Neue"/>
            </a:endParaRPr>
          </a:p>
          <a:p>
            <a:pPr marL="0" marR="0" lvl="0" indent="0" algn="l" rtl="0">
              <a:lnSpc>
                <a:spcPct val="139985"/>
              </a:lnSpc>
              <a:spcBef>
                <a:spcPts val="0"/>
              </a:spcBef>
              <a:spcAft>
                <a:spcPts val="0"/>
              </a:spcAft>
              <a:buClr>
                <a:schemeClr val="dk1"/>
              </a:buClr>
              <a:buSzPts val="1100"/>
              <a:buFont typeface="Arial"/>
              <a:buNone/>
            </a:pPr>
            <a:endParaRPr sz="3600">
              <a:solidFill>
                <a:schemeClr val="lt2"/>
              </a:solidFill>
            </a:endParaRPr>
          </a:p>
          <a:p>
            <a:pPr marL="0" marR="0" lvl="0" indent="0" algn="ctr" rtl="0">
              <a:lnSpc>
                <a:spcPct val="139985"/>
              </a:lnSpc>
              <a:spcBef>
                <a:spcPts val="0"/>
              </a:spcBef>
              <a:spcAft>
                <a:spcPts val="0"/>
              </a:spcAft>
              <a:buNone/>
            </a:pPr>
            <a:endParaRPr sz="36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275" y="-1463974"/>
            <a:ext cx="18287790" cy="3745239"/>
            <a:chOff x="0" y="-47625"/>
            <a:chExt cx="6057164" cy="986394"/>
          </a:xfrm>
        </p:grpSpPr>
        <p:sp>
          <p:nvSpPr>
            <p:cNvPr id="149" name="Google Shape;149;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50" name="Google Shape;150;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18"/>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2" name="Google Shape;152;p18"/>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6900">
                <a:solidFill>
                  <a:srgbClr val="F9F9F4"/>
                </a:solidFill>
                <a:latin typeface="Georgia"/>
                <a:ea typeface="Georgia"/>
                <a:cs typeface="Georgia"/>
                <a:sym typeface="Georgia"/>
              </a:rPr>
              <a:t>Challenges, Responsibilities, &amp; Possibilities</a:t>
            </a:r>
            <a:endParaRPr sz="6900">
              <a:latin typeface="Georgia"/>
              <a:ea typeface="Georgia"/>
              <a:cs typeface="Georgia"/>
              <a:sym typeface="Georgia"/>
            </a:endParaRPr>
          </a:p>
        </p:txBody>
      </p:sp>
      <p:sp>
        <p:nvSpPr>
          <p:cNvPr id="153" name="Google Shape;153;p18"/>
          <p:cNvSpPr txBox="1"/>
          <p:nvPr/>
        </p:nvSpPr>
        <p:spPr>
          <a:xfrm>
            <a:off x="294975" y="2478025"/>
            <a:ext cx="16964400" cy="57837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Challenges in anthropology</a:t>
            </a:r>
            <a:endParaRPr sz="48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Responsibilities to the subject</a:t>
            </a:r>
            <a:endParaRPr sz="48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Possibilities for anthropology</a:t>
            </a:r>
            <a:endParaRPr sz="48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57"/>
        <p:cNvGrpSpPr/>
        <p:nvPr/>
      </p:nvGrpSpPr>
      <p:grpSpPr>
        <a:xfrm>
          <a:off x="0" y="0"/>
          <a:ext cx="0" cy="0"/>
          <a:chOff x="0" y="0"/>
          <a:chExt cx="0" cy="0"/>
        </a:xfrm>
      </p:grpSpPr>
      <p:grpSp>
        <p:nvGrpSpPr>
          <p:cNvPr id="158" name="Google Shape;158;p19"/>
          <p:cNvGrpSpPr/>
          <p:nvPr/>
        </p:nvGrpSpPr>
        <p:grpSpPr>
          <a:xfrm>
            <a:off x="7494" y="-1343050"/>
            <a:ext cx="18288047" cy="3401145"/>
            <a:chOff x="-666465" y="-47625"/>
            <a:chExt cx="5522087" cy="895769"/>
          </a:xfrm>
        </p:grpSpPr>
        <p:sp>
          <p:nvSpPr>
            <p:cNvPr id="159" name="Google Shape;159;p19"/>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60" name="Google Shape;160;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 name="Google Shape;161;p19"/>
          <p:cNvGrpSpPr/>
          <p:nvPr/>
        </p:nvGrpSpPr>
        <p:grpSpPr>
          <a:xfrm>
            <a:off x="517367" y="5187025"/>
            <a:ext cx="17268298" cy="2477210"/>
            <a:chOff x="-695187" y="-4968055"/>
            <a:chExt cx="15082800" cy="7021572"/>
          </a:xfrm>
        </p:grpSpPr>
        <p:sp>
          <p:nvSpPr>
            <p:cNvPr id="162" name="Google Shape;162;p19"/>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163" name="Google Shape;163;p19"/>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164" name="Google Shape;164;p19"/>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165" name="Google Shape;165;p19"/>
          <p:cNvSpPr txBox="1"/>
          <p:nvPr/>
        </p:nvSpPr>
        <p:spPr>
          <a:xfrm>
            <a:off x="579000" y="2188506"/>
            <a:ext cx="17130000" cy="7160400"/>
          </a:xfrm>
          <a:prstGeom prst="rect">
            <a:avLst/>
          </a:prstGeom>
          <a:noFill/>
          <a:ln>
            <a:noFill/>
          </a:ln>
        </p:spPr>
        <p:txBody>
          <a:bodyPr spcFirstLastPara="1" wrap="square" lIns="91425" tIns="91425" rIns="91425" bIns="91425" anchor="t" anchorCtr="0">
            <a:spAutoFit/>
          </a:bodyPr>
          <a:lstStyle/>
          <a:p>
            <a:pPr marL="0" lvl="0" indent="0" algn="l" rtl="0">
              <a:lnSpc>
                <a:spcPct val="139995"/>
              </a:lnSpc>
              <a:spcBef>
                <a:spcPts val="0"/>
              </a:spcBef>
              <a:spcAft>
                <a:spcPts val="0"/>
              </a:spcAft>
              <a:buNone/>
            </a:pPr>
            <a:r>
              <a:rPr lang="en-US" sz="2200" dirty="0">
                <a:solidFill>
                  <a:srgbClr val="040303"/>
                </a:solidFill>
                <a:latin typeface="Helvetica Neue"/>
                <a:ea typeface="Helvetica Neue"/>
                <a:cs typeface="Helvetica Neue"/>
                <a:sym typeface="Helvetica Neue"/>
              </a:rPr>
              <a:t>Anthropological research presents challenges, such as researcher bias, access and trust building, and the influence of the researcher on the subject’s behavior. Researchers bring their own perceptions and biases to a study, which may impact how they collect, analyze, and interpret data if it is not recognized and accounted for. The nature of this type of study calls for immersion and interaction with subjects. Gaining access to the subject group and ensuring the behavior to be studied remains authentic, considering the presence of an outsider, are more challenging elements of the design. </a:t>
            </a:r>
            <a:endParaRPr sz="2200" dirty="0">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endParaRPr sz="2200" dirty="0">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2200" dirty="0">
                <a:solidFill>
                  <a:srgbClr val="040303"/>
                </a:solidFill>
                <a:latin typeface="Helvetica Neue"/>
                <a:ea typeface="Helvetica Neue"/>
                <a:cs typeface="Helvetica Neue"/>
                <a:sym typeface="Helvetica Neue"/>
              </a:rPr>
              <a:t>Anthropologists have responsibilities to the groups they are studying. They must ensure the participants are informed of what will happen and that their consent is given willingly. Their privacy must be respected, and any potential harm to them must be minimized as much as possible. Researchers must be sure to honestly and accurately depict the culture they are studying as they collect data and present their results.</a:t>
            </a:r>
            <a:endParaRPr sz="2200" dirty="0">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endParaRPr sz="2200" dirty="0">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2200" dirty="0">
                <a:solidFill>
                  <a:srgbClr val="040303"/>
                </a:solidFill>
                <a:latin typeface="Helvetica Neue"/>
                <a:ea typeface="Helvetica Neue"/>
                <a:cs typeface="Helvetica Neue"/>
                <a:sym typeface="Helvetica Neue"/>
              </a:rPr>
              <a:t>Anthropology is a field with boundless possibilities. Through anthropological discovery, we gain more understanding of people, societies and cultures. Margaret Mead once said, “The way to do fieldwork is never to come up with a theory and then go out and try to prove it. The way to do fieldwork is to go out and look at the way people behave, and then come back with a theory that accounts for what you’ve seen.”</a:t>
            </a:r>
            <a:endParaRPr sz="4023" dirty="0">
              <a:solidFill>
                <a:srgbClr val="040303"/>
              </a:solidFill>
              <a:latin typeface="Helvetica Neue"/>
              <a:ea typeface="Helvetica Neue"/>
              <a:cs typeface="Helvetica Neue"/>
              <a:sym typeface="Helvetica Neue"/>
            </a:endParaRPr>
          </a:p>
        </p:txBody>
      </p:sp>
      <p:sp>
        <p:nvSpPr>
          <p:cNvPr id="166" name="Google Shape;166;p19"/>
          <p:cNvSpPr txBox="1"/>
          <p:nvPr/>
        </p:nvSpPr>
        <p:spPr>
          <a:xfrm>
            <a:off x="294980" y="866025"/>
            <a:ext cx="16377600" cy="1108800"/>
          </a:xfrm>
          <a:prstGeom prst="rect">
            <a:avLst/>
          </a:prstGeom>
          <a:noFill/>
          <a:ln w="9525" cap="flat" cmpd="sng">
            <a:solidFill>
              <a:srgbClr val="F9F9F4"/>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solidFill>
                  <a:srgbClr val="F9F9F4"/>
                </a:solidFill>
                <a:latin typeface="Georgia"/>
                <a:ea typeface="Georgia"/>
                <a:cs typeface="Georgia"/>
                <a:sym typeface="Georgia"/>
              </a:rPr>
              <a:t>Margaret Mead</a:t>
            </a:r>
            <a:endParaRPr sz="300">
              <a:solidFill>
                <a:srgbClr val="F9F9F4"/>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4"/>
        <p:cNvGrpSpPr/>
        <p:nvPr/>
      </p:nvGrpSpPr>
      <p:grpSpPr>
        <a:xfrm>
          <a:off x="0" y="0"/>
          <a:ext cx="0" cy="0"/>
          <a:chOff x="0" y="0"/>
          <a:chExt cx="0" cy="0"/>
        </a:xfrm>
      </p:grpSpPr>
      <p:sp>
        <p:nvSpPr>
          <p:cNvPr id="175" name="Google Shape;175;p20"/>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76" name="Google Shape;176;p20"/>
          <p:cNvGrpSpPr/>
          <p:nvPr/>
        </p:nvGrpSpPr>
        <p:grpSpPr>
          <a:xfrm>
            <a:off x="0" y="-1030925"/>
            <a:ext cx="18384524" cy="3266948"/>
            <a:chOff x="0" y="-47625"/>
            <a:chExt cx="5047365" cy="860425"/>
          </a:xfrm>
        </p:grpSpPr>
        <p:sp>
          <p:nvSpPr>
            <p:cNvPr id="177" name="Google Shape;177;p20"/>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78" name="Google Shape;178;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9" name="Google Shape;179;p20"/>
          <p:cNvGrpSpPr/>
          <p:nvPr/>
        </p:nvGrpSpPr>
        <p:grpSpPr>
          <a:xfrm>
            <a:off x="1661503" y="2715325"/>
            <a:ext cx="15956324" cy="5828538"/>
            <a:chOff x="0" y="-85725"/>
            <a:chExt cx="21275100" cy="7771383"/>
          </a:xfrm>
        </p:grpSpPr>
        <p:sp>
          <p:nvSpPr>
            <p:cNvPr id="180" name="Google Shape;180;p20"/>
            <p:cNvSpPr txBox="1"/>
            <p:nvPr/>
          </p:nvSpPr>
          <p:spPr>
            <a:xfrm>
              <a:off x="0" y="1504158"/>
              <a:ext cx="21275100" cy="61815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Reflect on the various themes of the course.</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latin typeface="Helvetica Neue"/>
                  <a:ea typeface="Helvetica Neue"/>
                  <a:cs typeface="Helvetica Neue"/>
                  <a:sym typeface="Helvetica Neue"/>
                </a:rPr>
                <a:t>Reflect on the challenges, responsibilities, and possibilities present in anthropological study.</a:t>
              </a: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181" name="Google Shape;181;p20"/>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82" name="Google Shape;182;p20"/>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83" name="Google Shape;183;p20"/>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559</Words>
  <Application>Microsoft Office PowerPoint</Application>
  <PresentationFormat>Custom</PresentationFormat>
  <Paragraphs>51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1</cp:revision>
  <dcterms:modified xsi:type="dcterms:W3CDTF">2023-10-29T19:28:05Z</dcterms:modified>
</cp:coreProperties>
</file>