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eorgia" panose="02040502050405020303" pitchFamily="18" charset="0"/>
      <p:regular r:id="rId14"/>
      <p:bold r:id="rId15"/>
      <p:italic r:id="rId16"/>
      <p:boldItalic r:id="rId17"/>
    </p:embeddedFon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16</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74"/>
            <a:ext cx="19443603" cy="19443613"/>
            <a:chOff x="25" y="0"/>
            <a:chExt cx="25924804" cy="25924817"/>
          </a:xfrm>
        </p:grpSpPr>
        <p:cxnSp>
          <p:nvCxnSpPr>
            <p:cNvPr id="95" name="Google Shape;95;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1082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7200">
                <a:solidFill>
                  <a:srgbClr val="F9F9F4"/>
                </a:solidFill>
                <a:latin typeface="Helvetica Neue"/>
                <a:ea typeface="Helvetica Neue"/>
                <a:cs typeface="Helvetica Neue"/>
                <a:sym typeface="Helvetica Neue"/>
              </a:rPr>
              <a:t>Using Ethnographic Methods</a:t>
            </a:r>
            <a:endParaRPr sz="72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515908"/>
            <a:ext cx="10871700" cy="6202339"/>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Topics </a:t>
            </a:r>
            <a:endParaRPr sz="4000" b="1"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The fundamental principles of ethnography</a:t>
            </a:r>
            <a:endParaRPr sz="2800"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 Culture’s dynamic nature</a:t>
            </a:r>
            <a:endParaRPr sz="2800" dirty="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Unit Learning Objectives</a:t>
            </a:r>
            <a:r>
              <a:rPr lang="en-US" sz="4000" dirty="0">
                <a:solidFill>
                  <a:srgbClr val="040303"/>
                </a:solidFill>
                <a:latin typeface="Helvetica Neue"/>
                <a:ea typeface="Helvetica Neue"/>
                <a:cs typeface="Helvetica Neue"/>
                <a:sym typeface="Helvetica Neue"/>
              </a:rPr>
              <a:t> </a:t>
            </a:r>
            <a:endParaRPr sz="4000" dirty="0">
              <a:solidFill>
                <a:srgbClr val="040303"/>
              </a:solidFill>
              <a:latin typeface="Helvetica Neue"/>
              <a:ea typeface="Helvetica Neue"/>
              <a:cs typeface="Helvetica Neue"/>
              <a:sym typeface="Helvetica Neue"/>
            </a:endParaRPr>
          </a:p>
          <a:p>
            <a:pPr marL="457200" lvl="0" indent="-406400" algn="l" rtl="0">
              <a:spcBef>
                <a:spcPts val="0"/>
              </a:spcBef>
              <a:spcAft>
                <a:spcPts val="0"/>
              </a:spcAft>
              <a:buClr>
                <a:schemeClr val="dk1"/>
              </a:buClr>
              <a:buSzPts val="2800"/>
              <a:buFont typeface="Helvetica Neue"/>
              <a:buChar char="●"/>
            </a:pPr>
            <a:r>
              <a:rPr lang="en-US" sz="2800" dirty="0">
                <a:solidFill>
                  <a:schemeClr val="dk1"/>
                </a:solidFill>
                <a:latin typeface="Helvetica Neue"/>
                <a:ea typeface="Helvetica Neue"/>
                <a:cs typeface="Helvetica Neue"/>
                <a:sym typeface="Helvetica Neue"/>
              </a:rPr>
              <a:t>Discuss the fundamental principles of ethnographic methods to understand and explore culture.</a:t>
            </a:r>
          </a:p>
          <a:p>
            <a:pPr marL="50800" lvl="0" algn="l" rtl="0">
              <a:spcBef>
                <a:spcPts val="0"/>
              </a:spcBef>
              <a:spcAft>
                <a:spcPts val="0"/>
              </a:spcAft>
              <a:buClr>
                <a:schemeClr val="dk1"/>
              </a:buClr>
              <a:buSzPts val="2800"/>
            </a:pPr>
            <a:endParaRPr sz="2800" dirty="0">
              <a:solidFill>
                <a:schemeClr val="dk1"/>
              </a:solidFill>
              <a:latin typeface="Helvetica Neue"/>
              <a:ea typeface="Helvetica Neue"/>
              <a:cs typeface="Helvetica Neue"/>
              <a:sym typeface="Helvetica Neue"/>
            </a:endParaRPr>
          </a:p>
          <a:p>
            <a:pPr marL="457200" lvl="0" indent="-406400" algn="l" rtl="0">
              <a:spcBef>
                <a:spcPts val="0"/>
              </a:spcBef>
              <a:spcAft>
                <a:spcPts val="0"/>
              </a:spcAft>
              <a:buClr>
                <a:schemeClr val="dk1"/>
              </a:buClr>
              <a:buSzPts val="2800"/>
              <a:buFont typeface="Helvetica Neue"/>
              <a:buChar char="●"/>
            </a:pPr>
            <a:r>
              <a:rPr lang="en-US" sz="2800" dirty="0">
                <a:solidFill>
                  <a:schemeClr val="dk1"/>
                </a:solidFill>
                <a:latin typeface="Helvetica Neue"/>
                <a:ea typeface="Helvetica Neue"/>
                <a:cs typeface="Helvetica Neue"/>
                <a:sym typeface="Helvetica Neue"/>
              </a:rPr>
              <a:t>Examine the dynamic nature of culture and its relationship to various social, economic, and historical factors.</a:t>
            </a:r>
            <a:endParaRPr sz="2800" dirty="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3"/>
            <a:ext cx="16230600" cy="7980972"/>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1701850" y="3853025"/>
            <a:ext cx="14884200" cy="35715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900">
                <a:solidFill>
                  <a:schemeClr val="lt2"/>
                </a:solidFill>
                <a:latin typeface="Helvetica Neue"/>
                <a:ea typeface="Helvetica Neue"/>
                <a:cs typeface="Helvetica Neue"/>
                <a:sym typeface="Helvetica Neue"/>
              </a:rPr>
              <a:t>In this unit (to accompany the SAPIENS podcast S6E8), students will learn that ethnography is a research process that involves fieldwork and studying the cultural practices of a group of people in situ. According to Bronislaw Malinowski, the final goal of ethnography is “to grasp the native’s point of view, his relation to life, to realize his vision of his world.” In this unit, students will explore fundamental ethnographic principles and look at the nature of culture as it relates to social, economic, and historical factors. </a:t>
            </a:r>
            <a:endParaRPr sz="29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4"/>
            <a:ext cx="16230600" cy="3266930"/>
            <a:chOff x="0" y="-47625"/>
            <a:chExt cx="4274726" cy="860425"/>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01" y="807137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313400" y="632400"/>
            <a:ext cx="173661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a:latin typeface="Georgia"/>
                <a:ea typeface="Georgia"/>
                <a:cs typeface="Georgia"/>
                <a:sym typeface="Georgia"/>
              </a:rPr>
              <a:t>The Fundamentals of Ethnography</a:t>
            </a:r>
            <a:r>
              <a:rPr lang="en-US" sz="7200" b="0" i="0" u="none" strike="noStrike" cap="none">
                <a:solidFill>
                  <a:srgbClr val="000000"/>
                </a:solidFill>
                <a:latin typeface="Arial"/>
                <a:ea typeface="Arial"/>
                <a:cs typeface="Arial"/>
                <a:sym typeface="Arial"/>
              </a:rPr>
              <a:t> </a:t>
            </a:r>
            <a:endParaRPr sz="7200"/>
          </a:p>
        </p:txBody>
      </p:sp>
      <p:sp>
        <p:nvSpPr>
          <p:cNvPr id="133" name="Google Shape;133;p16"/>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What are the guiding principles for ethnography?</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37"/>
        <p:cNvGrpSpPr/>
        <p:nvPr/>
      </p:nvGrpSpPr>
      <p:grpSpPr>
        <a:xfrm>
          <a:off x="0" y="0"/>
          <a:ext cx="0" cy="0"/>
          <a:chOff x="0" y="0"/>
          <a:chExt cx="0" cy="0"/>
        </a:xfrm>
      </p:grpSpPr>
      <p:sp>
        <p:nvSpPr>
          <p:cNvPr id="138" name="Google Shape;138;p17"/>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39" name="Google Shape;139;p17"/>
          <p:cNvGrpSpPr/>
          <p:nvPr/>
        </p:nvGrpSpPr>
        <p:grpSpPr>
          <a:xfrm>
            <a:off x="-80075" y="-1463974"/>
            <a:ext cx="18477379" cy="3745239"/>
            <a:chOff x="0" y="-47625"/>
            <a:chExt cx="6057164" cy="986394"/>
          </a:xfrm>
        </p:grpSpPr>
        <p:sp>
          <p:nvSpPr>
            <p:cNvPr id="140" name="Google Shape;140;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41" name="Google Shape;141;p1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2" name="Google Shape;142;p17"/>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latin typeface="Georgia"/>
                <a:ea typeface="Georgia"/>
                <a:cs typeface="Georgia"/>
                <a:sym typeface="Georgia"/>
              </a:rPr>
              <a:t>Guiding Principles of Ethnography</a:t>
            </a:r>
            <a:endParaRPr sz="300">
              <a:latin typeface="Georgia"/>
              <a:ea typeface="Georgia"/>
              <a:cs typeface="Georgia"/>
              <a:sym typeface="Georgia"/>
            </a:endParaRPr>
          </a:p>
        </p:txBody>
      </p:sp>
      <p:sp>
        <p:nvSpPr>
          <p:cNvPr id="143" name="Google Shape;143;p17"/>
          <p:cNvSpPr txBox="1"/>
          <p:nvPr/>
        </p:nvSpPr>
        <p:spPr>
          <a:xfrm>
            <a:off x="727950" y="3429000"/>
            <a:ext cx="16066800" cy="585480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3600">
                <a:solidFill>
                  <a:schemeClr val="lt2"/>
                </a:solidFill>
              </a:rPr>
              <a:t>Ethnography gives us a broader understanding of human behavior through research techniques that center on observation and participation. There are a few principles that guide this type of study. They include observing in a natural setting, understanding behavior in context, and achieving an insider’s perspective or point of view.</a:t>
            </a:r>
            <a:endParaRPr sz="1800">
              <a:solidFill>
                <a:schemeClr val="lt2"/>
              </a:solidFill>
            </a:endParaRPr>
          </a:p>
          <a:p>
            <a:pPr marL="0" marR="0" lvl="0" indent="0" algn="ctr" rtl="0">
              <a:lnSpc>
                <a:spcPct val="139985"/>
              </a:lnSpc>
              <a:spcBef>
                <a:spcPts val="0"/>
              </a:spcBef>
              <a:spcAft>
                <a:spcPts val="0"/>
              </a:spcAft>
              <a:buNone/>
            </a:pPr>
            <a:endParaRPr sz="3000">
              <a:solidFill>
                <a:schemeClr val="lt2"/>
              </a:solidFill>
            </a:endParaRPr>
          </a:p>
          <a:p>
            <a:pPr marL="0" marR="0" lvl="0" indent="0" algn="ctr" rtl="0">
              <a:lnSpc>
                <a:spcPct val="139985"/>
              </a:lnSpc>
              <a:spcBef>
                <a:spcPts val="0"/>
              </a:spcBef>
              <a:spcAft>
                <a:spcPts val="0"/>
              </a:spcAft>
              <a:buClr>
                <a:schemeClr val="dk1"/>
              </a:buClr>
              <a:buSzPts val="1100"/>
              <a:buFont typeface="Arial"/>
              <a:buNone/>
            </a:pPr>
            <a:endParaRPr sz="3600">
              <a:solidFill>
                <a:schemeClr val="lt2"/>
              </a:solidFill>
            </a:endParaRPr>
          </a:p>
          <a:p>
            <a:pPr marL="0" marR="0" lvl="0" indent="0" algn="ctr" rtl="0">
              <a:lnSpc>
                <a:spcPct val="139985"/>
              </a:lnSpc>
              <a:spcBef>
                <a:spcPts val="0"/>
              </a:spcBef>
              <a:spcAft>
                <a:spcPts val="0"/>
              </a:spcAft>
              <a:buNone/>
            </a:pPr>
            <a:endParaRPr sz="36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275" y="-1463974"/>
            <a:ext cx="18287790" cy="3745239"/>
            <a:chOff x="0" y="-47625"/>
            <a:chExt cx="6057164" cy="986394"/>
          </a:xfrm>
        </p:grpSpPr>
        <p:sp>
          <p:nvSpPr>
            <p:cNvPr id="149" name="Google Shape;149;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50" name="Google Shape;150;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18"/>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2" name="Google Shape;152;p18"/>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6900">
                <a:solidFill>
                  <a:srgbClr val="F9F9F4"/>
                </a:solidFill>
                <a:latin typeface="Georgia"/>
                <a:ea typeface="Georgia"/>
                <a:cs typeface="Georgia"/>
                <a:sym typeface="Georgia"/>
              </a:rPr>
              <a:t>Culture’s Dynamic Nature</a:t>
            </a:r>
            <a:endParaRPr sz="6900">
              <a:latin typeface="Georgia"/>
              <a:ea typeface="Georgia"/>
              <a:cs typeface="Georgia"/>
              <a:sym typeface="Georgia"/>
            </a:endParaRPr>
          </a:p>
        </p:txBody>
      </p:sp>
      <p:sp>
        <p:nvSpPr>
          <p:cNvPr id="153" name="Google Shape;153;p18"/>
          <p:cNvSpPr txBox="1"/>
          <p:nvPr/>
        </p:nvSpPr>
        <p:spPr>
          <a:xfrm>
            <a:off x="610350" y="2478025"/>
            <a:ext cx="16649100" cy="5783700"/>
          </a:xfrm>
          <a:prstGeom prst="rect">
            <a:avLst/>
          </a:prstGeom>
          <a:noFill/>
          <a:ln>
            <a:noFill/>
          </a:ln>
        </p:spPr>
        <p:txBody>
          <a:bodyPr spcFirstLastPara="1" wrap="square" lIns="91425" tIns="91425" rIns="91425" bIns="91425" anchor="t" anchorCtr="0">
            <a:noAutofit/>
          </a:bodyPr>
          <a:lstStyle/>
          <a:p>
            <a:pPr marL="0" lvl="0" indent="0" algn="ctr" rtl="0">
              <a:lnSpc>
                <a:spcPct val="139995"/>
              </a:lnSpc>
              <a:spcBef>
                <a:spcPts val="0"/>
              </a:spcBef>
              <a:spcAft>
                <a:spcPts val="0"/>
              </a:spcAft>
              <a:buClr>
                <a:schemeClr val="dk1"/>
              </a:buClr>
              <a:buSzPts val="1100"/>
              <a:buFont typeface="Arial"/>
              <a:buNone/>
            </a:pPr>
            <a:r>
              <a:rPr lang="en-US" sz="3600">
                <a:solidFill>
                  <a:srgbClr val="333333"/>
                </a:solidFill>
                <a:latin typeface="Helvetica Neue"/>
                <a:ea typeface="Helvetica Neue"/>
                <a:cs typeface="Helvetica Neue"/>
                <a:sym typeface="Helvetica Neue"/>
              </a:rPr>
              <a:t>Culture is characterized by being learned, shared, adaptive, symbolic, and dynamic. Culture is ever-changing. Very little, if anything, about culture is static. It is constantly changing in implicit and explicit ways. A dynamic view of culture considers its nuances and contextual nature. Culture is persistent and is influenced by social, economic, and historical factors.</a:t>
            </a:r>
            <a:endParaRPr sz="36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61"/>
        <p:cNvGrpSpPr/>
        <p:nvPr/>
      </p:nvGrpSpPr>
      <p:grpSpPr>
        <a:xfrm>
          <a:off x="0" y="0"/>
          <a:ext cx="0" cy="0"/>
          <a:chOff x="0" y="0"/>
          <a:chExt cx="0" cy="0"/>
        </a:xfrm>
      </p:grpSpPr>
      <p:sp>
        <p:nvSpPr>
          <p:cNvPr id="162" name="Google Shape;162;p19"/>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63" name="Google Shape;163;p19"/>
          <p:cNvGrpSpPr/>
          <p:nvPr/>
        </p:nvGrpSpPr>
        <p:grpSpPr>
          <a:xfrm>
            <a:off x="0" y="-1030925"/>
            <a:ext cx="18384524" cy="3266948"/>
            <a:chOff x="0" y="-47625"/>
            <a:chExt cx="5047365" cy="860425"/>
          </a:xfrm>
        </p:grpSpPr>
        <p:sp>
          <p:nvSpPr>
            <p:cNvPr id="164" name="Google Shape;164;p19"/>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65" name="Google Shape;165;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6" name="Google Shape;166;p19"/>
          <p:cNvGrpSpPr/>
          <p:nvPr/>
        </p:nvGrpSpPr>
        <p:grpSpPr>
          <a:xfrm>
            <a:off x="1661503" y="2715325"/>
            <a:ext cx="15956324" cy="5315977"/>
            <a:chOff x="0" y="-85725"/>
            <a:chExt cx="21275100" cy="7087970"/>
          </a:xfrm>
        </p:grpSpPr>
        <p:sp>
          <p:nvSpPr>
            <p:cNvPr id="167" name="Google Shape;167;p19"/>
            <p:cNvSpPr txBox="1"/>
            <p:nvPr/>
          </p:nvSpPr>
          <p:spPr>
            <a:xfrm>
              <a:off x="0" y="1504158"/>
              <a:ext cx="21275100" cy="5498087"/>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dirty="0">
                  <a:solidFill>
                    <a:schemeClr val="dk1"/>
                  </a:solidFill>
                  <a:latin typeface="Helvetica Neue"/>
                  <a:ea typeface="Helvetica Neue"/>
                  <a:cs typeface="Helvetica Neue"/>
                  <a:sym typeface="Helvetica Neue"/>
                </a:rPr>
                <a:t>Think about the guiding principles of ethnography.</a:t>
              </a:r>
              <a:endParaRPr sz="3000" dirty="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dirty="0">
                  <a:solidFill>
                    <a:schemeClr val="dk1"/>
                  </a:solidFill>
                  <a:latin typeface="Helvetica Neue"/>
                  <a:ea typeface="Helvetica Neue"/>
                  <a:cs typeface="Helvetica Neue"/>
                  <a:sym typeface="Helvetica Neue"/>
                </a:rPr>
                <a:t>Examine the ever-changing nature of culture.</a:t>
              </a:r>
              <a:endParaRPr sz="3000" dirty="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dirty="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dirty="0">
                  <a:solidFill>
                    <a:srgbClr val="000000"/>
                  </a:solidFill>
                  <a:latin typeface="Helvetica Neue"/>
                  <a:ea typeface="Helvetica Neue"/>
                  <a:cs typeface="Helvetica Neue"/>
                  <a:sym typeface="Helvetica Neue"/>
                </a:rPr>
                <a:t> </a:t>
              </a:r>
              <a:endParaRPr sz="3000" dirty="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dirty="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dirty="0">
                <a:solidFill>
                  <a:srgbClr val="000000"/>
                </a:solidFill>
                <a:latin typeface="Arial"/>
                <a:ea typeface="Arial"/>
                <a:cs typeface="Arial"/>
                <a:sym typeface="Arial"/>
              </a:endParaRPr>
            </a:p>
          </p:txBody>
        </p:sp>
        <p:sp>
          <p:nvSpPr>
            <p:cNvPr id="168" name="Google Shape;168;p19"/>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69" name="Google Shape;169;p19"/>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70" name="Google Shape;170;p19"/>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319</Words>
  <Application>Microsoft Office PowerPoint</Application>
  <PresentationFormat>Custom</PresentationFormat>
  <Paragraphs>30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 Neue</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Chip Colwell</cp:lastModifiedBy>
  <cp:revision>1</cp:revision>
  <dcterms:modified xsi:type="dcterms:W3CDTF">2023-10-29T19:25:55Z</dcterms:modified>
</cp:coreProperties>
</file>