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eorgia" panose="02040502050405020303" pitchFamily="18" charset="0"/>
      <p:regular r:id="rId16"/>
      <p:bold r:id="rId17"/>
      <p:italic r:id="rId18"/>
      <p:bold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9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90137fcb32_0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290137fcb32_0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90137fcb32_0_89: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290137fcb32_0_8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90137fcb32_0_17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8" name="Google Shape;108;g290137fcb32_0_17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9" name="Google Shape;109;g290137fcb32_0_17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290137fcb32_0_17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90137fcb32_0_17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2" name="Google Shape;112;g290137fcb32_0_17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0137fcb32_0_266: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290137fcb32_0_266: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90137fcb32_0_352: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290137fcb32_0_352: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90137fcb32_0_438: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290137fcb32_0_43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0137fcb32_0_449: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90137fcb32_0_449: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0137fcb32_0_46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90137fcb32_0_46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90137fcb32_0_47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6" name="Google Shape;176;g290137fcb32_0_47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7" name="Google Shape;177;g290137fcb32_0_47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90137fcb32_0_472: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90137fcb32_0_472: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0" name="Google Shape;180;g290137fcb32_0_472: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87"/>
        <p:cNvGrpSpPr/>
        <p:nvPr/>
      </p:nvGrpSpPr>
      <p:grpSpPr>
        <a:xfrm>
          <a:off x="0" y="0"/>
          <a:ext cx="0" cy="0"/>
          <a:chOff x="0" y="0"/>
          <a:chExt cx="0" cy="0"/>
        </a:xfrm>
      </p:grpSpPr>
      <p:grpSp>
        <p:nvGrpSpPr>
          <p:cNvPr id="88" name="Google Shape;88;p13"/>
          <p:cNvGrpSpPr/>
          <p:nvPr/>
        </p:nvGrpSpPr>
        <p:grpSpPr>
          <a:xfrm>
            <a:off x="0" y="-870235"/>
            <a:ext cx="18288118" cy="5324362"/>
            <a:chOff x="0" y="-47625"/>
            <a:chExt cx="4816592" cy="1402292"/>
          </a:xfrm>
        </p:grpSpPr>
        <p:sp>
          <p:nvSpPr>
            <p:cNvPr id="89" name="Google Shape;89;p13"/>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90" name="Google Shape;90;p13"/>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1" name="Google Shape;91;p13"/>
          <p:cNvSpPr txBox="1"/>
          <p:nvPr/>
        </p:nvSpPr>
        <p:spPr>
          <a:xfrm>
            <a:off x="2271989" y="3124284"/>
            <a:ext cx="13743900" cy="2509800"/>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92" name="Google Shape;92;p13"/>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14</a:t>
            </a:r>
            <a:endParaRPr>
              <a:latin typeface="Helvetica Neue"/>
              <a:ea typeface="Helvetica Neue"/>
              <a:cs typeface="Helvetica Neue"/>
              <a:sym typeface="Helvetica Neue"/>
            </a:endParaRPr>
          </a:p>
        </p:txBody>
      </p:sp>
      <p:sp>
        <p:nvSpPr>
          <p:cNvPr id="93" name="Google Shape;93;p13"/>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grpSp>
        <p:nvGrpSpPr>
          <p:cNvPr id="94" name="Google Shape;94;p13"/>
          <p:cNvGrpSpPr/>
          <p:nvPr/>
        </p:nvGrpSpPr>
        <p:grpSpPr>
          <a:xfrm>
            <a:off x="38119" y="-4395961"/>
            <a:ext cx="19443600" cy="19443600"/>
            <a:chOff x="25" y="17"/>
            <a:chExt cx="25924800" cy="25924800"/>
          </a:xfrm>
        </p:grpSpPr>
        <p:cxnSp>
          <p:nvCxnSpPr>
            <p:cNvPr id="95" name="Google Shape;95;p13"/>
            <p:cNvCxnSpPr/>
            <p:nvPr/>
          </p:nvCxnSpPr>
          <p:spPr>
            <a:xfrm rot="10800000" flipH="1">
              <a:off x="25" y="11335860"/>
              <a:ext cx="25924800" cy="25500"/>
            </a:xfrm>
            <a:prstGeom prst="straightConnector1">
              <a:avLst/>
            </a:prstGeom>
            <a:noFill/>
            <a:ln w="50800" cap="flat" cmpd="sng">
              <a:solidFill>
                <a:srgbClr val="F9F9F4"/>
              </a:solidFill>
              <a:prstDash val="dash"/>
              <a:round/>
              <a:headEnd type="none" w="sm" len="sm"/>
              <a:tailEnd type="none" w="sm" len="sm"/>
            </a:ln>
          </p:spPr>
        </p:cxnSp>
        <p:cxnSp>
          <p:nvCxnSpPr>
            <p:cNvPr id="96" name="Google Shape;96;p13"/>
            <p:cNvCxnSpPr/>
            <p:nvPr/>
          </p:nvCxnSpPr>
          <p:spPr>
            <a:xfrm rot="10800000">
              <a:off x="881364" y="17"/>
              <a:ext cx="0" cy="25924800"/>
            </a:xfrm>
            <a:prstGeom prst="straightConnector1">
              <a:avLst/>
            </a:prstGeom>
            <a:noFill/>
            <a:ln w="50800" cap="flat" cmpd="sng">
              <a:solidFill>
                <a:srgbClr val="F9F9F4"/>
              </a:solidFill>
              <a:prstDash val="dash"/>
              <a:round/>
              <a:headEnd type="none" w="sm" len="sm"/>
              <a:tailEnd type="none" w="sm" len="sm"/>
            </a:ln>
          </p:spPr>
        </p:cxnSp>
      </p:grpSp>
      <p:sp>
        <p:nvSpPr>
          <p:cNvPr id="97" name="Google Shape;97;p13"/>
          <p:cNvSpPr txBox="1"/>
          <p:nvPr/>
        </p:nvSpPr>
        <p:spPr>
          <a:xfrm>
            <a:off x="1028700" y="2237022"/>
            <a:ext cx="16617600" cy="1551194"/>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SzPts val="1100"/>
              <a:buNone/>
            </a:pPr>
            <a:r>
              <a:rPr lang="en-US" sz="7200" dirty="0">
                <a:solidFill>
                  <a:srgbClr val="F9F9F4"/>
                </a:solidFill>
                <a:latin typeface="Helvetica Neue"/>
                <a:ea typeface="Helvetica Neue"/>
                <a:cs typeface="Helvetica Neue"/>
                <a:sym typeface="Helvetica Neue"/>
              </a:rPr>
              <a:t>Sia </a:t>
            </a:r>
            <a:r>
              <a:rPr lang="en-US" sz="7200" dirty="0" err="1">
                <a:solidFill>
                  <a:srgbClr val="F9F9F4"/>
                </a:solidFill>
                <a:latin typeface="Helvetica Neue"/>
                <a:ea typeface="Helvetica Neue"/>
                <a:cs typeface="Helvetica Neue"/>
                <a:sym typeface="Helvetica Neue"/>
              </a:rPr>
              <a:t>Figiel’s</a:t>
            </a:r>
            <a:r>
              <a:rPr lang="en-US" sz="7200" dirty="0">
                <a:solidFill>
                  <a:srgbClr val="F9F9F4"/>
                </a:solidFill>
                <a:latin typeface="Helvetica Neue"/>
                <a:ea typeface="Helvetica Neue"/>
                <a:cs typeface="Helvetica Neue"/>
                <a:sym typeface="Helvetica Neue"/>
              </a:rPr>
              <a:t> Writings</a:t>
            </a:r>
            <a:endParaRPr sz="7200" dirty="0">
              <a:solidFill>
                <a:srgbClr val="F9F9F4"/>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01"/>
        <p:cNvGrpSpPr/>
        <p:nvPr/>
      </p:nvGrpSpPr>
      <p:grpSpPr>
        <a:xfrm>
          <a:off x="0" y="0"/>
          <a:ext cx="0" cy="0"/>
          <a:chOff x="0" y="0"/>
          <a:chExt cx="0" cy="0"/>
        </a:xfrm>
      </p:grpSpPr>
      <p:sp>
        <p:nvSpPr>
          <p:cNvPr id="102" name="Google Shape;102;p14"/>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03" name="Google Shape;103;p14"/>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04" name="Google Shape;104;p14"/>
          <p:cNvSpPr txBox="1"/>
          <p:nvPr/>
        </p:nvSpPr>
        <p:spPr>
          <a:xfrm>
            <a:off x="3719906" y="454640"/>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dirty="0">
                <a:solidFill>
                  <a:srgbClr val="040303"/>
                </a:solidFill>
                <a:latin typeface="Helvetica Neue"/>
                <a:ea typeface="Helvetica Neue"/>
                <a:cs typeface="Helvetica Neue"/>
                <a:sym typeface="Helvetica Neue"/>
              </a:rPr>
              <a:t>Overview</a:t>
            </a:r>
            <a:endParaRPr dirty="0">
              <a:latin typeface="Helvetica Neue"/>
              <a:ea typeface="Helvetica Neue"/>
              <a:cs typeface="Helvetica Neue"/>
              <a:sym typeface="Helvetica Neue"/>
            </a:endParaRPr>
          </a:p>
        </p:txBody>
      </p:sp>
      <p:sp>
        <p:nvSpPr>
          <p:cNvPr id="105" name="Google Shape;105;p14"/>
          <p:cNvSpPr txBox="1"/>
          <p:nvPr/>
        </p:nvSpPr>
        <p:spPr>
          <a:xfrm>
            <a:off x="4886055" y="1533268"/>
            <a:ext cx="10871700" cy="7819500"/>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Topics </a:t>
            </a:r>
            <a:endParaRPr sz="4000" b="1"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Sia’s work</a:t>
            </a:r>
            <a:endParaRPr sz="2800" dirty="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Themes in Sia’s work: gender, power, identity, sexuality</a:t>
            </a:r>
            <a:endParaRPr sz="2800" dirty="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dirty="0">
                <a:solidFill>
                  <a:srgbClr val="040303"/>
                </a:solidFill>
                <a:latin typeface="Helvetica Neue"/>
                <a:ea typeface="Helvetica Neue"/>
                <a:cs typeface="Helvetica Neue"/>
                <a:sym typeface="Helvetica Neue"/>
              </a:rPr>
              <a:t>Unit Learning Objectives</a:t>
            </a:r>
            <a:r>
              <a:rPr lang="en-US" sz="4000" dirty="0">
                <a:solidFill>
                  <a:srgbClr val="040303"/>
                </a:solidFill>
                <a:latin typeface="Helvetica Neue"/>
                <a:ea typeface="Helvetica Neue"/>
                <a:cs typeface="Helvetica Neue"/>
                <a:sym typeface="Helvetica Neue"/>
              </a:rPr>
              <a:t> </a:t>
            </a:r>
            <a:endParaRPr sz="4000" dirty="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Evaluate how Sia’s work challenges existing narratives and empowers marginalized voices.</a:t>
            </a:r>
            <a:endParaRPr sz="2800" dirty="0">
              <a:solidFill>
                <a:srgbClr val="040303"/>
              </a:solidFill>
              <a:latin typeface="Helvetica Neue"/>
              <a:ea typeface="Helvetica Neue"/>
              <a:cs typeface="Helvetica Neue"/>
              <a:sym typeface="Helvetica Neue"/>
            </a:endParaRPr>
          </a:p>
          <a:p>
            <a:pPr marL="457200" lvl="0" indent="-406400" algn="l" rtl="0">
              <a:lnSpc>
                <a:spcPct val="178992"/>
              </a:lnSpc>
              <a:spcBef>
                <a:spcPts val="0"/>
              </a:spcBef>
              <a:spcAft>
                <a:spcPts val="0"/>
              </a:spcAft>
              <a:buClr>
                <a:srgbClr val="040303"/>
              </a:buClr>
              <a:buSzPts val="2800"/>
              <a:buFont typeface="Helvetica Neue"/>
              <a:buChar char="●"/>
            </a:pPr>
            <a:r>
              <a:rPr lang="en-US" sz="2800" dirty="0">
                <a:solidFill>
                  <a:srgbClr val="040303"/>
                </a:solidFill>
                <a:latin typeface="Helvetica Neue"/>
                <a:ea typeface="Helvetica Neue"/>
                <a:cs typeface="Helvetica Neue"/>
                <a:sym typeface="Helvetica Neue"/>
              </a:rPr>
              <a:t>Compare the significant themes in Sia’s books, including gender, power, culture, identity, sexuality, colonialism, and coming-of-age experiences.</a:t>
            </a:r>
            <a:endParaRPr sz="2800" dirty="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3"/>
        <p:cNvGrpSpPr/>
        <p:nvPr/>
      </p:nvGrpSpPr>
      <p:grpSpPr>
        <a:xfrm>
          <a:off x="0" y="0"/>
          <a:ext cx="0" cy="0"/>
          <a:chOff x="0" y="0"/>
          <a:chExt cx="0" cy="0"/>
        </a:xfrm>
      </p:grpSpPr>
      <p:grpSp>
        <p:nvGrpSpPr>
          <p:cNvPr id="114" name="Google Shape;114;p15"/>
          <p:cNvGrpSpPr/>
          <p:nvPr/>
        </p:nvGrpSpPr>
        <p:grpSpPr>
          <a:xfrm>
            <a:off x="1028700" y="1062602"/>
            <a:ext cx="16230707" cy="7981023"/>
            <a:chOff x="0" y="-47625"/>
            <a:chExt cx="4274726" cy="2101984"/>
          </a:xfrm>
        </p:grpSpPr>
        <p:sp>
          <p:nvSpPr>
            <p:cNvPr id="115" name="Google Shape;115;p15"/>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16" name="Google Shape;116;p15"/>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7" name="Google Shape;117;p15"/>
          <p:cNvSpPr txBox="1"/>
          <p:nvPr/>
        </p:nvSpPr>
        <p:spPr>
          <a:xfrm>
            <a:off x="1773950" y="3838150"/>
            <a:ext cx="14740200" cy="49938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Clr>
                <a:schemeClr val="dk1"/>
              </a:buClr>
              <a:buSzPts val="1100"/>
              <a:buFont typeface="Arial"/>
              <a:buNone/>
            </a:pPr>
            <a:r>
              <a:rPr lang="en-US" sz="3400">
                <a:solidFill>
                  <a:schemeClr val="lt2"/>
                </a:solidFill>
              </a:rPr>
              <a:t>In this unit (to accompany SAPIENS podcast S6E7), students will learn about the significance of Sia Figiel and her writing. Students will consider how her writings empower marginalized voices and seek to help girls reclaim their lives. Students will discuss and compare the significant themes in Sia’s books, including, but not limited to, gender, power, and culture. </a:t>
            </a:r>
            <a:endParaRPr sz="3400">
              <a:solidFill>
                <a:schemeClr val="lt2"/>
              </a:solidFill>
            </a:endParaRPr>
          </a:p>
          <a:p>
            <a:pPr marL="0" marR="0" lvl="0" indent="0" algn="ctr" rtl="0">
              <a:lnSpc>
                <a:spcPct val="140014"/>
              </a:lnSpc>
              <a:spcBef>
                <a:spcPts val="0"/>
              </a:spcBef>
              <a:spcAft>
                <a:spcPts val="0"/>
              </a:spcAft>
              <a:buClr>
                <a:schemeClr val="dk1"/>
              </a:buClr>
              <a:buSzPts val="1100"/>
              <a:buFont typeface="Arial"/>
              <a:buNone/>
            </a:pPr>
            <a:endParaRPr sz="3600">
              <a:solidFill>
                <a:schemeClr val="lt2"/>
              </a:solidFill>
            </a:endParaRPr>
          </a:p>
          <a:p>
            <a:pPr marL="0" marR="0" lvl="0" indent="0" algn="ctr" rtl="0">
              <a:lnSpc>
                <a:spcPct val="140014"/>
              </a:lnSpc>
              <a:spcBef>
                <a:spcPts val="0"/>
              </a:spcBef>
              <a:spcAft>
                <a:spcPts val="0"/>
              </a:spcAft>
              <a:buNone/>
            </a:pPr>
            <a:endParaRPr sz="3600">
              <a:solidFill>
                <a:schemeClr val="lt2"/>
              </a:solidFill>
            </a:endParaRPr>
          </a:p>
        </p:txBody>
      </p:sp>
      <p:grpSp>
        <p:nvGrpSpPr>
          <p:cNvPr id="118" name="Google Shape;118;p15"/>
          <p:cNvGrpSpPr/>
          <p:nvPr/>
        </p:nvGrpSpPr>
        <p:grpSpPr>
          <a:xfrm>
            <a:off x="1028700" y="333523"/>
            <a:ext cx="16230707" cy="3266853"/>
            <a:chOff x="0" y="-47625"/>
            <a:chExt cx="4274726" cy="860400"/>
          </a:xfrm>
        </p:grpSpPr>
        <p:sp>
          <p:nvSpPr>
            <p:cNvPr id="119" name="Google Shape;119;p15"/>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20" name="Google Shape;120;p15"/>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21" name="Google Shape;121;p15"/>
          <p:cNvCxnSpPr/>
          <p:nvPr/>
        </p:nvCxnSpPr>
        <p:spPr>
          <a:xfrm>
            <a:off x="7648001" y="8071375"/>
            <a:ext cx="2991900" cy="0"/>
          </a:xfrm>
          <a:prstGeom prst="straightConnector1">
            <a:avLst/>
          </a:prstGeom>
          <a:noFill/>
          <a:ln w="38100" cap="flat" cmpd="sng">
            <a:solidFill>
              <a:srgbClr val="F9F9F4"/>
            </a:solidFill>
            <a:prstDash val="solid"/>
            <a:round/>
            <a:headEnd type="none" w="sm" len="sm"/>
            <a:tailEnd type="none" w="sm" len="sm"/>
          </a:ln>
        </p:spPr>
      </p:cxnSp>
      <p:sp>
        <p:nvSpPr>
          <p:cNvPr id="122" name="Google Shape;122;p15"/>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23" name="Google Shape;123;p15"/>
          <p:cNvSpPr txBox="1"/>
          <p:nvPr/>
        </p:nvSpPr>
        <p:spPr>
          <a:xfrm>
            <a:off x="28036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27"/>
        <p:cNvGrpSpPr/>
        <p:nvPr/>
      </p:nvGrpSpPr>
      <p:grpSpPr>
        <a:xfrm>
          <a:off x="0" y="0"/>
          <a:ext cx="0" cy="0"/>
          <a:chOff x="0" y="0"/>
          <a:chExt cx="0" cy="0"/>
        </a:xfrm>
      </p:grpSpPr>
      <p:sp>
        <p:nvSpPr>
          <p:cNvPr id="128" name="Google Shape;128;p16"/>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29" name="Google Shape;129;p16"/>
          <p:cNvGrpSpPr/>
          <p:nvPr/>
        </p:nvGrpSpPr>
        <p:grpSpPr>
          <a:xfrm>
            <a:off x="-129225" y="-1463974"/>
            <a:ext cx="18526442" cy="3745239"/>
            <a:chOff x="0" y="-47625"/>
            <a:chExt cx="6057164" cy="986394"/>
          </a:xfrm>
        </p:grpSpPr>
        <p:sp>
          <p:nvSpPr>
            <p:cNvPr id="130" name="Google Shape;130;p16"/>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31" name="Google Shape;131;p16"/>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16"/>
          <p:cNvSpPr txBox="1"/>
          <p:nvPr/>
        </p:nvSpPr>
        <p:spPr>
          <a:xfrm>
            <a:off x="313403" y="632400"/>
            <a:ext cx="16190400" cy="1108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0">
                <a:latin typeface="Georgia"/>
                <a:ea typeface="Georgia"/>
                <a:cs typeface="Georgia"/>
                <a:sym typeface="Georgia"/>
              </a:rPr>
              <a:t>Sia Figiel</a:t>
            </a:r>
            <a:endParaRPr sz="100"/>
          </a:p>
        </p:txBody>
      </p:sp>
      <p:sp>
        <p:nvSpPr>
          <p:cNvPr id="133" name="Google Shape;133;p16"/>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Samoan novelist, poet, and painter</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Work is a source of empowerment for girls and women</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Won the Commonwealth Prize for her work on Where We Once Belonged</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37"/>
        <p:cNvGrpSpPr/>
        <p:nvPr/>
      </p:nvGrpSpPr>
      <p:grpSpPr>
        <a:xfrm>
          <a:off x="0" y="0"/>
          <a:ext cx="0" cy="0"/>
          <a:chOff x="0" y="0"/>
          <a:chExt cx="0" cy="0"/>
        </a:xfrm>
      </p:grpSpPr>
      <p:grpSp>
        <p:nvGrpSpPr>
          <p:cNvPr id="138" name="Google Shape;138;p17"/>
          <p:cNvGrpSpPr/>
          <p:nvPr/>
        </p:nvGrpSpPr>
        <p:grpSpPr>
          <a:xfrm>
            <a:off x="275" y="-1463974"/>
            <a:ext cx="18287790" cy="3745239"/>
            <a:chOff x="0" y="-47625"/>
            <a:chExt cx="6057164" cy="986394"/>
          </a:xfrm>
        </p:grpSpPr>
        <p:sp>
          <p:nvSpPr>
            <p:cNvPr id="139" name="Google Shape;139;p17"/>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40" name="Google Shape;140;p17"/>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1" name="Google Shape;141;p17"/>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42" name="Google Shape;142;p17"/>
          <p:cNvSpPr txBox="1"/>
          <p:nvPr/>
        </p:nvSpPr>
        <p:spPr>
          <a:xfrm>
            <a:off x="184355" y="899975"/>
            <a:ext cx="16804500" cy="10620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SzPts val="1100"/>
              <a:buNone/>
            </a:pPr>
            <a:r>
              <a:rPr lang="en-US" sz="6900">
                <a:solidFill>
                  <a:srgbClr val="F9F9F4"/>
                </a:solidFill>
                <a:latin typeface="Georgia"/>
                <a:ea typeface="Georgia"/>
                <a:cs typeface="Georgia"/>
                <a:sym typeface="Georgia"/>
              </a:rPr>
              <a:t>Themes in Sia’s Work: </a:t>
            </a:r>
            <a:endParaRPr sz="6900">
              <a:solidFill>
                <a:srgbClr val="F9F9F4"/>
              </a:solidFill>
              <a:latin typeface="Georgia"/>
              <a:ea typeface="Georgia"/>
              <a:cs typeface="Georgia"/>
              <a:sym typeface="Georgia"/>
            </a:endParaRPr>
          </a:p>
        </p:txBody>
      </p:sp>
      <p:sp>
        <p:nvSpPr>
          <p:cNvPr id="143" name="Google Shape;143;p17"/>
          <p:cNvSpPr txBox="1"/>
          <p:nvPr/>
        </p:nvSpPr>
        <p:spPr>
          <a:xfrm>
            <a:off x="294975" y="2478025"/>
            <a:ext cx="16964400" cy="5783700"/>
          </a:xfrm>
          <a:prstGeom prst="rect">
            <a:avLst/>
          </a:prstGeom>
          <a:noFill/>
          <a:ln>
            <a:noFill/>
          </a:ln>
        </p:spPr>
        <p:txBody>
          <a:bodyPr spcFirstLastPara="1" wrap="square" lIns="91425" tIns="91425" rIns="91425" bIns="91425" anchor="t" anchorCtr="0">
            <a:noAutofit/>
          </a:bodyPr>
          <a:lstStyle/>
          <a:p>
            <a:pPr marL="457200" lvl="0" indent="-533400" algn="l" rtl="0">
              <a:lnSpc>
                <a:spcPct val="150000"/>
              </a:lnSpc>
              <a:spcBef>
                <a:spcPts val="0"/>
              </a:spcBef>
              <a:spcAft>
                <a:spcPts val="0"/>
              </a:spcAft>
              <a:buSzPts val="4800"/>
              <a:buFont typeface="Helvetica Neue"/>
              <a:buChar char="●"/>
            </a:pPr>
            <a:r>
              <a:rPr lang="en-US" sz="4800">
                <a:latin typeface="Helvetica Neue"/>
                <a:ea typeface="Helvetica Neue"/>
                <a:cs typeface="Helvetica Neue"/>
                <a:sym typeface="Helvetica Neue"/>
              </a:rPr>
              <a:t>Gender</a:t>
            </a:r>
            <a:endParaRPr sz="4800">
              <a:latin typeface="Helvetica Neue"/>
              <a:ea typeface="Helvetica Neue"/>
              <a:cs typeface="Helvetica Neue"/>
              <a:sym typeface="Helvetica Neue"/>
            </a:endParaRPr>
          </a:p>
          <a:p>
            <a:pPr marL="457200" lvl="0" indent="-533400" algn="l" rtl="0">
              <a:lnSpc>
                <a:spcPct val="150000"/>
              </a:lnSpc>
              <a:spcBef>
                <a:spcPts val="0"/>
              </a:spcBef>
              <a:spcAft>
                <a:spcPts val="0"/>
              </a:spcAft>
              <a:buSzPts val="4800"/>
              <a:buFont typeface="Helvetica Neue"/>
              <a:buChar char="●"/>
            </a:pPr>
            <a:r>
              <a:rPr lang="en-US" sz="4800">
                <a:latin typeface="Helvetica Neue"/>
                <a:ea typeface="Helvetica Neue"/>
                <a:cs typeface="Helvetica Neue"/>
                <a:sym typeface="Helvetica Neue"/>
              </a:rPr>
              <a:t>Power</a:t>
            </a:r>
            <a:endParaRPr sz="4800">
              <a:latin typeface="Helvetica Neue"/>
              <a:ea typeface="Helvetica Neue"/>
              <a:cs typeface="Helvetica Neue"/>
              <a:sym typeface="Helvetica Neue"/>
            </a:endParaRPr>
          </a:p>
          <a:p>
            <a:pPr marL="457200" lvl="0" indent="-533400" algn="l" rtl="0">
              <a:lnSpc>
                <a:spcPct val="150000"/>
              </a:lnSpc>
              <a:spcBef>
                <a:spcPts val="0"/>
              </a:spcBef>
              <a:spcAft>
                <a:spcPts val="0"/>
              </a:spcAft>
              <a:buSzPts val="4800"/>
              <a:buFont typeface="Helvetica Neue"/>
              <a:buChar char="●"/>
            </a:pPr>
            <a:r>
              <a:rPr lang="en-US" sz="4800">
                <a:latin typeface="Helvetica Neue"/>
                <a:ea typeface="Helvetica Neue"/>
                <a:cs typeface="Helvetica Neue"/>
                <a:sym typeface="Helvetica Neue"/>
              </a:rPr>
              <a:t>Culture</a:t>
            </a:r>
            <a:endParaRPr sz="4800">
              <a:latin typeface="Helvetica Neue"/>
              <a:ea typeface="Helvetica Neue"/>
              <a:cs typeface="Helvetica Neue"/>
              <a:sym typeface="Helvetica Neue"/>
            </a:endParaRPr>
          </a:p>
          <a:p>
            <a:pPr marL="457200" lvl="0" indent="-533400" algn="l" rtl="0">
              <a:lnSpc>
                <a:spcPct val="150000"/>
              </a:lnSpc>
              <a:spcBef>
                <a:spcPts val="0"/>
              </a:spcBef>
              <a:spcAft>
                <a:spcPts val="0"/>
              </a:spcAft>
              <a:buSzPts val="4800"/>
              <a:buFont typeface="Helvetica Neue"/>
              <a:buChar char="●"/>
            </a:pPr>
            <a:r>
              <a:rPr lang="en-US" sz="4800">
                <a:latin typeface="Helvetica Neue"/>
                <a:ea typeface="Helvetica Neue"/>
                <a:cs typeface="Helvetica Neue"/>
                <a:sym typeface="Helvetica Neue"/>
              </a:rPr>
              <a:t>Identity</a:t>
            </a:r>
            <a:endParaRPr sz="4800">
              <a:latin typeface="Helvetica Neue"/>
              <a:ea typeface="Helvetica Neue"/>
              <a:cs typeface="Helvetica Neue"/>
              <a:sym typeface="Helvetica Neue"/>
            </a:endParaRPr>
          </a:p>
          <a:p>
            <a:pPr marL="457200" lvl="0" indent="-533400" algn="l" rtl="0">
              <a:lnSpc>
                <a:spcPct val="150000"/>
              </a:lnSpc>
              <a:spcBef>
                <a:spcPts val="0"/>
              </a:spcBef>
              <a:spcAft>
                <a:spcPts val="0"/>
              </a:spcAft>
              <a:buSzPts val="4800"/>
              <a:buFont typeface="Helvetica Neue"/>
              <a:buChar char="●"/>
            </a:pPr>
            <a:r>
              <a:rPr lang="en-US" sz="4800">
                <a:latin typeface="Helvetica Neue"/>
                <a:ea typeface="Helvetica Neue"/>
                <a:cs typeface="Helvetica Neue"/>
                <a:sym typeface="Helvetica Neue"/>
              </a:rPr>
              <a:t>Sexuality</a:t>
            </a:r>
            <a:endParaRPr sz="4800">
              <a:latin typeface="Helvetica Neue"/>
              <a:ea typeface="Helvetica Neue"/>
              <a:cs typeface="Helvetica Neue"/>
              <a:sym typeface="Helvetica Neue"/>
            </a:endParaRPr>
          </a:p>
          <a:p>
            <a:pPr marL="457200" lvl="0" indent="-533400" algn="l" rtl="0">
              <a:lnSpc>
                <a:spcPct val="150000"/>
              </a:lnSpc>
              <a:spcBef>
                <a:spcPts val="0"/>
              </a:spcBef>
              <a:spcAft>
                <a:spcPts val="0"/>
              </a:spcAft>
              <a:buSzPts val="4800"/>
              <a:buFont typeface="Helvetica Neue"/>
              <a:buChar char="●"/>
            </a:pPr>
            <a:r>
              <a:rPr lang="en-US" sz="4800">
                <a:latin typeface="Helvetica Neue"/>
                <a:ea typeface="Helvetica Neue"/>
                <a:cs typeface="Helvetica Neue"/>
                <a:sym typeface="Helvetica Neue"/>
              </a:rPr>
              <a:t>Colonialism</a:t>
            </a:r>
            <a:endParaRPr sz="4800">
              <a:latin typeface="Helvetica Neue"/>
              <a:ea typeface="Helvetica Neue"/>
              <a:cs typeface="Helvetica Neue"/>
              <a:sym typeface="Helvetica Neue"/>
            </a:endParaRPr>
          </a:p>
          <a:p>
            <a:pPr marL="457200" lvl="0" indent="-533400" algn="l" rtl="0">
              <a:lnSpc>
                <a:spcPct val="150000"/>
              </a:lnSpc>
              <a:spcBef>
                <a:spcPts val="0"/>
              </a:spcBef>
              <a:spcAft>
                <a:spcPts val="0"/>
              </a:spcAft>
              <a:buSzPts val="4800"/>
              <a:buFont typeface="Helvetica Neue"/>
              <a:buChar char="●"/>
            </a:pPr>
            <a:r>
              <a:rPr lang="en-US" sz="4800">
                <a:latin typeface="Helvetica Neue"/>
                <a:ea typeface="Helvetica Neue"/>
                <a:cs typeface="Helvetica Neue"/>
                <a:sym typeface="Helvetica Neue"/>
              </a:rPr>
              <a:t>Coming-of-age experiences</a:t>
            </a:r>
            <a:endParaRPr sz="4800">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47"/>
        <p:cNvGrpSpPr/>
        <p:nvPr/>
      </p:nvGrpSpPr>
      <p:grpSpPr>
        <a:xfrm>
          <a:off x="0" y="0"/>
          <a:ext cx="0" cy="0"/>
          <a:chOff x="0" y="0"/>
          <a:chExt cx="0" cy="0"/>
        </a:xfrm>
      </p:grpSpPr>
      <p:grpSp>
        <p:nvGrpSpPr>
          <p:cNvPr id="148" name="Google Shape;148;p18"/>
          <p:cNvGrpSpPr/>
          <p:nvPr/>
        </p:nvGrpSpPr>
        <p:grpSpPr>
          <a:xfrm>
            <a:off x="275" y="-1463974"/>
            <a:ext cx="18287790" cy="3745239"/>
            <a:chOff x="0" y="-47625"/>
            <a:chExt cx="6057164" cy="986394"/>
          </a:xfrm>
        </p:grpSpPr>
        <p:sp>
          <p:nvSpPr>
            <p:cNvPr id="149" name="Google Shape;149;p1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50" name="Google Shape;150;p18"/>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1" name="Google Shape;151;p18"/>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52" name="Google Shape;152;p18"/>
          <p:cNvSpPr txBox="1"/>
          <p:nvPr/>
        </p:nvSpPr>
        <p:spPr>
          <a:xfrm>
            <a:off x="184355" y="899975"/>
            <a:ext cx="16804500" cy="10620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SzPts val="1100"/>
              <a:buNone/>
            </a:pPr>
            <a:r>
              <a:rPr lang="en-US" sz="6900" i="1">
                <a:solidFill>
                  <a:srgbClr val="F9F9F4"/>
                </a:solidFill>
                <a:latin typeface="Georgia"/>
                <a:ea typeface="Georgia"/>
                <a:cs typeface="Georgia"/>
                <a:sym typeface="Georgia"/>
              </a:rPr>
              <a:t>Where We Once Belonged</a:t>
            </a:r>
            <a:endParaRPr sz="6900">
              <a:solidFill>
                <a:srgbClr val="F9F9F4"/>
              </a:solidFill>
              <a:latin typeface="Georgia"/>
              <a:ea typeface="Georgia"/>
              <a:cs typeface="Georgia"/>
              <a:sym typeface="Georgia"/>
            </a:endParaRPr>
          </a:p>
        </p:txBody>
      </p:sp>
      <p:sp>
        <p:nvSpPr>
          <p:cNvPr id="153" name="Google Shape;153;p18"/>
          <p:cNvSpPr txBox="1"/>
          <p:nvPr/>
        </p:nvSpPr>
        <p:spPr>
          <a:xfrm>
            <a:off x="294975" y="2478025"/>
            <a:ext cx="16964400" cy="5783700"/>
          </a:xfrm>
          <a:prstGeom prst="rect">
            <a:avLst/>
          </a:prstGeom>
          <a:noFill/>
          <a:ln>
            <a:noFill/>
          </a:ln>
        </p:spPr>
        <p:txBody>
          <a:bodyPr spcFirstLastPara="1" wrap="square" lIns="91425" tIns="91425" rIns="91425" bIns="91425" anchor="t" anchorCtr="0">
            <a:noAutofit/>
          </a:bodyPr>
          <a:lstStyle/>
          <a:p>
            <a:pPr marL="457200" lvl="0" indent="-533400" algn="l" rtl="0">
              <a:lnSpc>
                <a:spcPct val="100000"/>
              </a:lnSpc>
              <a:spcBef>
                <a:spcPts val="0"/>
              </a:spcBef>
              <a:spcAft>
                <a:spcPts val="0"/>
              </a:spcAft>
              <a:buSzPts val="4800"/>
              <a:buFont typeface="Helvetica Neue"/>
              <a:buChar char="●"/>
            </a:pPr>
            <a:r>
              <a:rPr lang="en-US" sz="4800" dirty="0">
                <a:latin typeface="Helvetica Neue"/>
                <a:ea typeface="Helvetica Neue"/>
                <a:cs typeface="Helvetica Neue"/>
                <a:sym typeface="Helvetica Neue"/>
              </a:rPr>
              <a:t>Won the Commonwealth Prize</a:t>
            </a:r>
            <a:endParaRPr sz="4800" dirty="0">
              <a:latin typeface="Helvetica Neue"/>
              <a:ea typeface="Helvetica Neue"/>
              <a:cs typeface="Helvetica Neue"/>
              <a:sym typeface="Helvetica Neue"/>
            </a:endParaRPr>
          </a:p>
          <a:p>
            <a:pPr marL="0" lvl="0" indent="0" algn="l" rtl="0">
              <a:lnSpc>
                <a:spcPct val="100000"/>
              </a:lnSpc>
              <a:spcBef>
                <a:spcPts val="0"/>
              </a:spcBef>
              <a:spcAft>
                <a:spcPts val="0"/>
              </a:spcAft>
              <a:buNone/>
            </a:pPr>
            <a:endParaRPr sz="4800" dirty="0">
              <a:latin typeface="Helvetica Neue"/>
              <a:ea typeface="Helvetica Neue"/>
              <a:cs typeface="Helvetica Neue"/>
              <a:sym typeface="Helvetica Neue"/>
            </a:endParaRPr>
          </a:p>
          <a:p>
            <a:pPr marL="457200" lvl="0" indent="-533400" algn="l" rtl="0">
              <a:lnSpc>
                <a:spcPct val="100000"/>
              </a:lnSpc>
              <a:spcBef>
                <a:spcPts val="0"/>
              </a:spcBef>
              <a:spcAft>
                <a:spcPts val="0"/>
              </a:spcAft>
              <a:buSzPts val="4800"/>
              <a:buFont typeface="Helvetica Neue"/>
              <a:buChar char="●"/>
            </a:pPr>
            <a:r>
              <a:rPr lang="en-US" sz="4800" dirty="0">
                <a:latin typeface="Helvetica Neue"/>
                <a:ea typeface="Helvetica Neue"/>
                <a:cs typeface="Helvetica Neue"/>
                <a:sym typeface="Helvetica Neue"/>
              </a:rPr>
              <a:t>Contradicts Mead’s famous book, </a:t>
            </a:r>
            <a:r>
              <a:rPr lang="en-US" sz="4800" i="1" dirty="0">
                <a:latin typeface="Helvetica Neue"/>
                <a:ea typeface="Helvetica Neue"/>
                <a:cs typeface="Helvetica Neue"/>
                <a:sym typeface="Helvetica Neue"/>
              </a:rPr>
              <a:t>Coming of Age in Samoa</a:t>
            </a:r>
            <a:r>
              <a:rPr lang="en-US" sz="4800" dirty="0">
                <a:latin typeface="Helvetica Neue"/>
                <a:ea typeface="Helvetica Neue"/>
                <a:cs typeface="Helvetica Neue"/>
                <a:sym typeface="Helvetica Neue"/>
              </a:rPr>
              <a:t>, as her novel portrays Samoa as a restrictive, patriarchal society</a:t>
            </a:r>
            <a:endParaRPr sz="4800" dirty="0">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157"/>
        <p:cNvGrpSpPr/>
        <p:nvPr/>
      </p:nvGrpSpPr>
      <p:grpSpPr>
        <a:xfrm>
          <a:off x="0" y="0"/>
          <a:ext cx="0" cy="0"/>
          <a:chOff x="0" y="0"/>
          <a:chExt cx="0" cy="0"/>
        </a:xfrm>
      </p:grpSpPr>
      <p:sp>
        <p:nvSpPr>
          <p:cNvPr id="158" name="Google Shape;158;p19"/>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159" name="Google Shape;159;p19"/>
          <p:cNvGrpSpPr/>
          <p:nvPr/>
        </p:nvGrpSpPr>
        <p:grpSpPr>
          <a:xfrm>
            <a:off x="-129225" y="-1463974"/>
            <a:ext cx="18526442" cy="3745239"/>
            <a:chOff x="0" y="-47625"/>
            <a:chExt cx="6057164" cy="986394"/>
          </a:xfrm>
        </p:grpSpPr>
        <p:sp>
          <p:nvSpPr>
            <p:cNvPr id="160" name="Google Shape;160;p19"/>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161" name="Google Shape;161;p19"/>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2" name="Google Shape;162;p19"/>
          <p:cNvSpPr txBox="1"/>
          <p:nvPr/>
        </p:nvSpPr>
        <p:spPr>
          <a:xfrm>
            <a:off x="313403" y="632400"/>
            <a:ext cx="16190400" cy="1108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0" i="1">
                <a:latin typeface="Georgia"/>
                <a:ea typeface="Georgia"/>
                <a:cs typeface="Georgia"/>
                <a:sym typeface="Georgia"/>
              </a:rPr>
              <a:t>Girl in the Moon Circle</a:t>
            </a:r>
            <a:endParaRPr sz="100" i="1"/>
          </a:p>
        </p:txBody>
      </p:sp>
      <p:sp>
        <p:nvSpPr>
          <p:cNvPr id="163" name="Google Shape;163;p19"/>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Collection of poems about Samoan life through the eyes of a ten-year-old girl</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Includes aspects such as culture, school, friends, family, and religion</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67"/>
        <p:cNvGrpSpPr/>
        <p:nvPr/>
      </p:nvGrpSpPr>
      <p:grpSpPr>
        <a:xfrm>
          <a:off x="0" y="0"/>
          <a:ext cx="0" cy="0"/>
          <a:chOff x="0" y="0"/>
          <a:chExt cx="0" cy="0"/>
        </a:xfrm>
      </p:grpSpPr>
      <p:grpSp>
        <p:nvGrpSpPr>
          <p:cNvPr id="168" name="Google Shape;168;p20"/>
          <p:cNvGrpSpPr/>
          <p:nvPr/>
        </p:nvGrpSpPr>
        <p:grpSpPr>
          <a:xfrm>
            <a:off x="275" y="-1463974"/>
            <a:ext cx="18287790" cy="3745239"/>
            <a:chOff x="0" y="-47625"/>
            <a:chExt cx="6057164" cy="986394"/>
          </a:xfrm>
        </p:grpSpPr>
        <p:sp>
          <p:nvSpPr>
            <p:cNvPr id="169" name="Google Shape;169;p20"/>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000000"/>
            </a:solidFill>
            <a:ln>
              <a:noFill/>
            </a:ln>
          </p:spPr>
          <p:txBody>
            <a:bodyPr/>
            <a:lstStyle/>
            <a:p>
              <a:endParaRPr lang="en-US"/>
            </a:p>
          </p:txBody>
        </p:sp>
        <p:sp>
          <p:nvSpPr>
            <p:cNvPr id="170" name="Google Shape;170;p20"/>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1" name="Google Shape;171;p20"/>
          <p:cNvSpPr/>
          <p:nvPr/>
        </p:nvSpPr>
        <p:spPr>
          <a:xfrm>
            <a:off x="13896571" y="8983567"/>
            <a:ext cx="3362729" cy="549465"/>
          </a:xfrm>
          <a:custGeom>
            <a:avLst/>
            <a:gdLst/>
            <a:ahLst/>
            <a:cxnLst/>
            <a:rect l="l" t="t" r="r" b="b"/>
            <a:pathLst>
              <a:path w="3362729" h="549465" extrusionOk="0">
                <a:moveTo>
                  <a:pt x="0" y="0"/>
                </a:moveTo>
                <a:lnTo>
                  <a:pt x="3362729" y="0"/>
                </a:lnTo>
                <a:lnTo>
                  <a:pt x="3362729" y="549466"/>
                </a:lnTo>
                <a:lnTo>
                  <a:pt x="0" y="549466"/>
                </a:lnTo>
                <a:lnTo>
                  <a:pt x="0" y="0"/>
                </a:lnTo>
                <a:close/>
              </a:path>
            </a:pathLst>
          </a:custGeom>
          <a:blipFill rotWithShape="1">
            <a:blip r:embed="rId3">
              <a:alphaModFix/>
            </a:blip>
            <a:stretch>
              <a:fillRect/>
            </a:stretch>
          </a:blipFill>
          <a:ln>
            <a:noFill/>
          </a:ln>
        </p:spPr>
        <p:txBody>
          <a:bodyPr/>
          <a:lstStyle/>
          <a:p>
            <a:endParaRPr lang="en-US"/>
          </a:p>
        </p:txBody>
      </p:sp>
      <p:sp>
        <p:nvSpPr>
          <p:cNvPr id="172" name="Google Shape;172;p20"/>
          <p:cNvSpPr txBox="1"/>
          <p:nvPr/>
        </p:nvSpPr>
        <p:spPr>
          <a:xfrm>
            <a:off x="184355" y="899975"/>
            <a:ext cx="16804500" cy="10620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SzPts val="1100"/>
              <a:buNone/>
            </a:pPr>
            <a:r>
              <a:rPr lang="en-US" sz="6900" i="1">
                <a:solidFill>
                  <a:srgbClr val="F9F9F4"/>
                </a:solidFill>
                <a:latin typeface="Georgia"/>
                <a:ea typeface="Georgia"/>
                <a:cs typeface="Georgia"/>
                <a:sym typeface="Georgia"/>
              </a:rPr>
              <a:t>They Who Do Not Grieve</a:t>
            </a:r>
            <a:endParaRPr sz="6900">
              <a:solidFill>
                <a:srgbClr val="F9F9F4"/>
              </a:solidFill>
              <a:latin typeface="Georgia"/>
              <a:ea typeface="Georgia"/>
              <a:cs typeface="Georgia"/>
              <a:sym typeface="Georgia"/>
            </a:endParaRPr>
          </a:p>
        </p:txBody>
      </p:sp>
      <p:sp>
        <p:nvSpPr>
          <p:cNvPr id="173" name="Google Shape;173;p20"/>
          <p:cNvSpPr txBox="1"/>
          <p:nvPr/>
        </p:nvSpPr>
        <p:spPr>
          <a:xfrm>
            <a:off x="294975" y="2478025"/>
            <a:ext cx="16964400" cy="5783700"/>
          </a:xfrm>
          <a:prstGeom prst="rect">
            <a:avLst/>
          </a:prstGeom>
          <a:noFill/>
          <a:ln>
            <a:noFill/>
          </a:ln>
        </p:spPr>
        <p:txBody>
          <a:bodyPr spcFirstLastPara="1" wrap="square" lIns="91425" tIns="91425" rIns="91425" bIns="91425" anchor="t" anchorCtr="0">
            <a:noAutofit/>
          </a:bodyPr>
          <a:lstStyle/>
          <a:p>
            <a:pPr marL="457200" lvl="0" indent="-533400" algn="l" rtl="0">
              <a:lnSpc>
                <a:spcPct val="100000"/>
              </a:lnSpc>
              <a:spcBef>
                <a:spcPts val="0"/>
              </a:spcBef>
              <a:spcAft>
                <a:spcPts val="0"/>
              </a:spcAft>
              <a:buSzPts val="4800"/>
              <a:buFont typeface="Helvetica Neue"/>
              <a:buChar char="●"/>
            </a:pPr>
            <a:r>
              <a:rPr lang="en-US" sz="4800">
                <a:latin typeface="Helvetica Neue"/>
                <a:ea typeface="Helvetica Neue"/>
                <a:cs typeface="Helvetica Neue"/>
                <a:sym typeface="Helvetica Neue"/>
              </a:rPr>
              <a:t>Story of a Samoan woman’s tattoo and the emotional and physical challenge of the ceremony</a:t>
            </a:r>
            <a:endParaRPr sz="4800">
              <a:latin typeface="Helvetica Neue"/>
              <a:ea typeface="Helvetica Neue"/>
              <a:cs typeface="Helvetica Neue"/>
              <a:sym typeface="Helvetica Neue"/>
            </a:endParaRPr>
          </a:p>
          <a:p>
            <a:pPr marL="457200" lvl="0" indent="0" algn="l" rtl="0">
              <a:lnSpc>
                <a:spcPct val="100000"/>
              </a:lnSpc>
              <a:spcBef>
                <a:spcPts val="0"/>
              </a:spcBef>
              <a:spcAft>
                <a:spcPts val="0"/>
              </a:spcAft>
              <a:buNone/>
            </a:pPr>
            <a:endParaRPr sz="4800">
              <a:latin typeface="Helvetica Neue"/>
              <a:ea typeface="Helvetica Neue"/>
              <a:cs typeface="Helvetica Neue"/>
              <a:sym typeface="Helvetica Neue"/>
            </a:endParaRPr>
          </a:p>
          <a:p>
            <a:pPr marL="457200" lvl="0" indent="-533400" algn="l" rtl="0">
              <a:lnSpc>
                <a:spcPct val="100000"/>
              </a:lnSpc>
              <a:spcBef>
                <a:spcPts val="0"/>
              </a:spcBef>
              <a:spcAft>
                <a:spcPts val="0"/>
              </a:spcAft>
              <a:buSzPts val="4800"/>
              <a:buFont typeface="Helvetica Neue"/>
              <a:buChar char="●"/>
            </a:pPr>
            <a:r>
              <a:rPr lang="en-US" sz="4800">
                <a:latin typeface="Helvetica Neue"/>
                <a:ea typeface="Helvetica Neue"/>
                <a:cs typeface="Helvetica Neue"/>
                <a:sym typeface="Helvetica Neue"/>
              </a:rPr>
              <a:t>Discusses themes such as self-determination, femininity, and coming-of-age</a:t>
            </a:r>
            <a:endParaRPr sz="480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81"/>
        <p:cNvGrpSpPr/>
        <p:nvPr/>
      </p:nvGrpSpPr>
      <p:grpSpPr>
        <a:xfrm>
          <a:off x="0" y="0"/>
          <a:ext cx="0" cy="0"/>
          <a:chOff x="0" y="0"/>
          <a:chExt cx="0" cy="0"/>
        </a:xfrm>
      </p:grpSpPr>
      <p:sp>
        <p:nvSpPr>
          <p:cNvPr id="182" name="Google Shape;182;p21"/>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183" name="Google Shape;183;p21"/>
          <p:cNvGrpSpPr/>
          <p:nvPr/>
        </p:nvGrpSpPr>
        <p:grpSpPr>
          <a:xfrm>
            <a:off x="0" y="-1030925"/>
            <a:ext cx="18384524" cy="3266945"/>
            <a:chOff x="0" y="-47625"/>
            <a:chExt cx="5047365" cy="860424"/>
          </a:xfrm>
        </p:grpSpPr>
        <p:sp>
          <p:nvSpPr>
            <p:cNvPr id="184" name="Google Shape;184;p21"/>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185" name="Google Shape;185;p21"/>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6" name="Google Shape;186;p21"/>
          <p:cNvGrpSpPr/>
          <p:nvPr/>
        </p:nvGrpSpPr>
        <p:grpSpPr>
          <a:xfrm>
            <a:off x="1661503" y="2715325"/>
            <a:ext cx="15956325" cy="6026941"/>
            <a:chOff x="0" y="-85725"/>
            <a:chExt cx="21275100" cy="8035922"/>
          </a:xfrm>
        </p:grpSpPr>
        <p:sp>
          <p:nvSpPr>
            <p:cNvPr id="187" name="Google Shape;187;p21"/>
            <p:cNvSpPr txBox="1"/>
            <p:nvPr/>
          </p:nvSpPr>
          <p:spPr>
            <a:xfrm>
              <a:off x="0" y="1504158"/>
              <a:ext cx="21275100" cy="6446039"/>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dirty="0">
                  <a:solidFill>
                    <a:schemeClr val="dk1"/>
                  </a:solidFill>
                  <a:latin typeface="Helvetica Neue"/>
                  <a:ea typeface="Helvetica Neue"/>
                  <a:cs typeface="Helvetica Neue"/>
                  <a:sym typeface="Helvetica Neue"/>
                </a:rPr>
                <a:t>Think about the themes in </a:t>
              </a:r>
              <a:r>
                <a:rPr lang="en-US" sz="3000" dirty="0" err="1">
                  <a:solidFill>
                    <a:schemeClr val="dk1"/>
                  </a:solidFill>
                  <a:latin typeface="Helvetica Neue"/>
                  <a:ea typeface="Helvetica Neue"/>
                  <a:cs typeface="Helvetica Neue"/>
                  <a:sym typeface="Helvetica Neue"/>
                </a:rPr>
                <a:t>Figiel’s</a:t>
              </a:r>
              <a:r>
                <a:rPr lang="en-US" sz="3000" dirty="0">
                  <a:solidFill>
                    <a:schemeClr val="dk1"/>
                  </a:solidFill>
                  <a:latin typeface="Helvetica Neue"/>
                  <a:ea typeface="Helvetica Neue"/>
                  <a:cs typeface="Helvetica Neue"/>
                  <a:sym typeface="Helvetica Neue"/>
                </a:rPr>
                <a:t> writing and how they relate to sexuality</a:t>
              </a:r>
              <a:endParaRPr sz="3000" dirty="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dirty="0">
                  <a:solidFill>
                    <a:schemeClr val="dk1"/>
                  </a:solidFill>
                  <a:latin typeface="Helvetica Neue"/>
                  <a:ea typeface="Helvetica Neue"/>
                  <a:cs typeface="Helvetica Neue"/>
                  <a:sym typeface="Helvetica Neue"/>
                </a:rPr>
                <a:t>Consider how the experiences in </a:t>
              </a:r>
              <a:r>
                <a:rPr lang="en-US" sz="3000" dirty="0" err="1">
                  <a:solidFill>
                    <a:schemeClr val="dk1"/>
                  </a:solidFill>
                  <a:latin typeface="Helvetica Neue"/>
                  <a:ea typeface="Helvetica Neue"/>
                  <a:cs typeface="Helvetica Neue"/>
                  <a:sym typeface="Helvetica Neue"/>
                </a:rPr>
                <a:t>Figiel’s</a:t>
              </a:r>
              <a:r>
                <a:rPr lang="en-US" sz="3000" dirty="0">
                  <a:solidFill>
                    <a:schemeClr val="dk1"/>
                  </a:solidFill>
                  <a:latin typeface="Helvetica Neue"/>
                  <a:ea typeface="Helvetica Neue"/>
                  <a:cs typeface="Helvetica Neue"/>
                  <a:sym typeface="Helvetica Neue"/>
                </a:rPr>
                <a:t> writing provide voices and empowerment to girls and women </a:t>
              </a:r>
              <a:endParaRPr sz="3000" dirty="0">
                <a:solidFill>
                  <a:schemeClr val="dk1"/>
                </a:solidFill>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dirty="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dirty="0">
                  <a:solidFill>
                    <a:srgbClr val="000000"/>
                  </a:solidFill>
                  <a:latin typeface="Helvetica Neue"/>
                  <a:ea typeface="Helvetica Neue"/>
                  <a:cs typeface="Helvetica Neue"/>
                  <a:sym typeface="Helvetica Neue"/>
                </a:rPr>
                <a:t> </a:t>
              </a:r>
              <a:endParaRPr sz="3000" dirty="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dirty="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dirty="0">
                <a:solidFill>
                  <a:srgbClr val="000000"/>
                </a:solidFill>
                <a:latin typeface="Arial"/>
                <a:ea typeface="Arial"/>
                <a:cs typeface="Arial"/>
                <a:sym typeface="Arial"/>
              </a:endParaRPr>
            </a:p>
          </p:txBody>
        </p:sp>
        <p:sp>
          <p:nvSpPr>
            <p:cNvPr id="188" name="Google Shape;188;p21"/>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189" name="Google Shape;189;p21"/>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190" name="Google Shape;190;p21"/>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Words>
  <Application>Microsoft Office PowerPoint</Application>
  <PresentationFormat>Custom</PresentationFormat>
  <Paragraphs>50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Helvetica Neue</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Colwell</dc:creator>
  <cp:lastModifiedBy>Chip Colwell</cp:lastModifiedBy>
  <cp:revision>1</cp:revision>
  <dcterms:modified xsi:type="dcterms:W3CDTF">2023-10-29T19:22:53Z</dcterms:modified>
</cp:coreProperties>
</file>