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12</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74"/>
            <a:ext cx="19443603" cy="19443613"/>
            <a:chOff x="25" y="0"/>
            <a:chExt cx="25924804" cy="25924817"/>
          </a:xfrm>
        </p:grpSpPr>
        <p:cxnSp>
          <p:nvCxnSpPr>
            <p:cNvPr id="95" name="Google Shape;95;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108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7200">
                <a:solidFill>
                  <a:srgbClr val="F9F9F4"/>
                </a:solidFill>
                <a:latin typeface="Helvetica Neue"/>
                <a:ea typeface="Helvetica Neue"/>
                <a:cs typeface="Helvetica Neue"/>
                <a:sym typeface="Helvetica Neue"/>
              </a:rPr>
              <a:t>The Influence of Freeman &amp; Mead</a:t>
            </a:r>
            <a:endParaRPr sz="7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62769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Nature versus nurture influence on American society</a:t>
            </a:r>
            <a:endParaRPr sz="280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Anthropological influence on mass media</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Assess how the nature vs. nurture debate shaped American society in the 1980s and 1990s</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Relate how Freeman and Mead's ideas shaped American views</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3"/>
            <a:ext cx="16230600" cy="7980972"/>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2506900" y="3892900"/>
            <a:ext cx="13347300" cy="44334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600">
                <a:solidFill>
                  <a:schemeClr val="lt2"/>
                </a:solidFill>
              </a:rPr>
              <a:t>In this unit (to accompany the SAPIENS podcast S6E6), students go beyond Freeman and Mead’s controversy to explore the repercussions of nature versus nurture in American scholarly debates from the 1980s to the 2000s. Students will research how these debates trickled into mass media reporting and affected American society.</a:t>
            </a:r>
            <a:endParaRPr sz="36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101" y="85381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1980s &amp; 1990s America</a:t>
            </a:r>
            <a:r>
              <a:rPr lang="en-US" sz="7200"/>
              <a:t> </a:t>
            </a:r>
            <a:r>
              <a:rPr lang="en-US" sz="6304" b="0" i="0" u="none" strike="noStrike" cap="none">
                <a:solidFill>
                  <a:srgbClr val="000000"/>
                </a:solidFill>
                <a:latin typeface="Arial"/>
                <a:ea typeface="Arial"/>
                <a:cs typeface="Arial"/>
                <a:sym typeface="Arial"/>
              </a:rPr>
              <a:t> </a:t>
            </a:r>
            <a:endParaRPr sz="100"/>
          </a:p>
        </p:txBody>
      </p:sp>
      <p:sp>
        <p:nvSpPr>
          <p:cNvPr id="133" name="Google Shape;133;p16"/>
          <p:cNvSpPr txBox="1"/>
          <p:nvPr/>
        </p:nvSpPr>
        <p:spPr>
          <a:xfrm>
            <a:off x="535550" y="2916375"/>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Describe the state of American society during the 1990s and 1980s?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37"/>
        <p:cNvGrpSpPr/>
        <p:nvPr/>
      </p:nvGrpSpPr>
      <p:grpSpPr>
        <a:xfrm>
          <a:off x="0" y="0"/>
          <a:ext cx="0" cy="0"/>
          <a:chOff x="0" y="0"/>
          <a:chExt cx="0" cy="0"/>
        </a:xfrm>
      </p:grpSpPr>
      <p:sp>
        <p:nvSpPr>
          <p:cNvPr id="138" name="Google Shape;138;p17"/>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39" name="Google Shape;139;p17"/>
          <p:cNvGrpSpPr/>
          <p:nvPr/>
        </p:nvGrpSpPr>
        <p:grpSpPr>
          <a:xfrm>
            <a:off x="-80075" y="-1463974"/>
            <a:ext cx="18477379" cy="3745239"/>
            <a:chOff x="0" y="-47625"/>
            <a:chExt cx="6057164" cy="986394"/>
          </a:xfrm>
        </p:grpSpPr>
        <p:sp>
          <p:nvSpPr>
            <p:cNvPr id="140" name="Google Shape;140;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41" name="Google Shape;141;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17"/>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Using Nature Versus Nurture</a:t>
            </a:r>
            <a:endParaRPr sz="300">
              <a:latin typeface="Georgia"/>
              <a:ea typeface="Georgia"/>
              <a:cs typeface="Georgia"/>
              <a:sym typeface="Georgia"/>
            </a:endParaRPr>
          </a:p>
        </p:txBody>
      </p:sp>
      <p:sp>
        <p:nvSpPr>
          <p:cNvPr id="143" name="Google Shape;143;p17"/>
          <p:cNvSpPr txBox="1"/>
          <p:nvPr/>
        </p:nvSpPr>
        <p:spPr>
          <a:xfrm>
            <a:off x="727950" y="3429000"/>
            <a:ext cx="16066800" cy="5337600"/>
          </a:xfrm>
          <a:prstGeom prst="rect">
            <a:avLst/>
          </a:prstGeom>
          <a:noFill/>
          <a:ln>
            <a:noFill/>
          </a:ln>
        </p:spPr>
        <p:txBody>
          <a:bodyPr spcFirstLastPara="1" wrap="square" lIns="0" tIns="0" rIns="0" bIns="0" anchor="t" anchorCtr="0">
            <a:spAutoFit/>
          </a:bodyPr>
          <a:lstStyle/>
          <a:p>
            <a:pPr marL="457200" marR="0" lvl="0" indent="-533400" algn="l" rtl="0">
              <a:lnSpc>
                <a:spcPct val="139985"/>
              </a:lnSpc>
              <a:spcBef>
                <a:spcPts val="0"/>
              </a:spcBef>
              <a:spcAft>
                <a:spcPts val="0"/>
              </a:spcAft>
              <a:buClr>
                <a:schemeClr val="lt2"/>
              </a:buClr>
              <a:buSzPts val="4800"/>
              <a:buChar char="●"/>
            </a:pPr>
            <a:r>
              <a:rPr lang="en-US" sz="4800">
                <a:solidFill>
                  <a:schemeClr val="lt2"/>
                </a:solidFill>
              </a:rPr>
              <a:t>How did mass media utilize nature versus nurture discussions to explain characteristics of American society?</a:t>
            </a:r>
            <a:endParaRPr sz="4800">
              <a:solidFill>
                <a:schemeClr val="lt2"/>
              </a:solidFill>
            </a:endParaRPr>
          </a:p>
          <a:p>
            <a:pPr marL="0" marR="0" lvl="0" indent="0" algn="l" rtl="0">
              <a:lnSpc>
                <a:spcPct val="139985"/>
              </a:lnSpc>
              <a:spcBef>
                <a:spcPts val="0"/>
              </a:spcBef>
              <a:spcAft>
                <a:spcPts val="0"/>
              </a:spcAft>
              <a:buNone/>
            </a:pPr>
            <a:endParaRPr sz="4200">
              <a:solidFill>
                <a:schemeClr val="lt2"/>
              </a:solidFill>
            </a:endParaRPr>
          </a:p>
          <a:p>
            <a:pPr marL="0" marR="0" lvl="0" indent="0" algn="ctr" rtl="0">
              <a:lnSpc>
                <a:spcPct val="139985"/>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39985"/>
              </a:lnSpc>
              <a:spcBef>
                <a:spcPts val="0"/>
              </a:spcBef>
              <a:spcAft>
                <a:spcPts val="0"/>
              </a:spcAft>
              <a:buNone/>
            </a:pPr>
            <a:endParaRPr sz="36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Freeman &amp; Mead Controversy Continues</a:t>
            </a:r>
            <a:endParaRPr sz="6900">
              <a:latin typeface="Georgia"/>
              <a:ea typeface="Georgia"/>
              <a:cs typeface="Georgia"/>
              <a:sym typeface="Georgia"/>
            </a:endParaRPr>
          </a:p>
        </p:txBody>
      </p:sp>
      <p:sp>
        <p:nvSpPr>
          <p:cNvPr id="153" name="Google Shape;153;p18"/>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Freeman published books, several articles, and embarked on a documentary collaboration.</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How did Freeman’s criticisms of Mead fuel discussions of nature versus nurture?</a:t>
            </a:r>
            <a:endParaRPr sz="48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57"/>
        <p:cNvGrpSpPr/>
        <p:nvPr/>
      </p:nvGrpSpPr>
      <p:grpSpPr>
        <a:xfrm>
          <a:off x="0" y="0"/>
          <a:ext cx="0" cy="0"/>
          <a:chOff x="0" y="0"/>
          <a:chExt cx="0" cy="0"/>
        </a:xfrm>
      </p:grpSpPr>
      <p:grpSp>
        <p:nvGrpSpPr>
          <p:cNvPr id="158" name="Google Shape;158;p19"/>
          <p:cNvGrpSpPr/>
          <p:nvPr/>
        </p:nvGrpSpPr>
        <p:grpSpPr>
          <a:xfrm>
            <a:off x="7494" y="-1343050"/>
            <a:ext cx="18288047" cy="3401145"/>
            <a:chOff x="-666465" y="-47625"/>
            <a:chExt cx="5522087" cy="895769"/>
          </a:xfrm>
        </p:grpSpPr>
        <p:sp>
          <p:nvSpPr>
            <p:cNvPr id="159" name="Google Shape;159;p19"/>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60" name="Google Shape;160;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1" name="Google Shape;161;p19"/>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Samoan Reception</a:t>
            </a:r>
            <a:endParaRPr sz="7200">
              <a:latin typeface="Georgia"/>
              <a:ea typeface="Georgia"/>
              <a:cs typeface="Georgia"/>
              <a:sym typeface="Georgia"/>
            </a:endParaRPr>
          </a:p>
        </p:txBody>
      </p:sp>
      <p:grpSp>
        <p:nvGrpSpPr>
          <p:cNvPr id="162" name="Google Shape;162;p19"/>
          <p:cNvGrpSpPr/>
          <p:nvPr/>
        </p:nvGrpSpPr>
        <p:grpSpPr>
          <a:xfrm>
            <a:off x="517367" y="5187025"/>
            <a:ext cx="17268298" cy="2477210"/>
            <a:chOff x="-695187" y="-4968055"/>
            <a:chExt cx="15082800" cy="7021572"/>
          </a:xfrm>
        </p:grpSpPr>
        <p:sp>
          <p:nvSpPr>
            <p:cNvPr id="163" name="Google Shape;163;p19"/>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64" name="Google Shape;164;p19"/>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65" name="Google Shape;165;p1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166" name="Google Shape;166;p19"/>
          <p:cNvSpPr txBox="1"/>
          <p:nvPr/>
        </p:nvSpPr>
        <p:spPr>
          <a:xfrm>
            <a:off x="579000" y="2296813"/>
            <a:ext cx="17130000" cy="1966200"/>
          </a:xfrm>
          <a:prstGeom prst="rect">
            <a:avLst/>
          </a:prstGeom>
          <a:noFill/>
          <a:ln>
            <a:noFill/>
          </a:ln>
        </p:spPr>
        <p:txBody>
          <a:bodyPr spcFirstLastPara="1" wrap="square" lIns="91425" tIns="91425" rIns="91425" bIns="91425" anchor="t" anchorCtr="0">
            <a:spAutoFit/>
          </a:bodyPr>
          <a:lstStyle/>
          <a:p>
            <a:pPr marL="457200" lvl="0" indent="-534860" algn="l" rtl="0">
              <a:lnSpc>
                <a:spcPct val="139995"/>
              </a:lnSpc>
              <a:spcBef>
                <a:spcPts val="0"/>
              </a:spcBef>
              <a:spcAft>
                <a:spcPts val="0"/>
              </a:spcAft>
              <a:buClr>
                <a:srgbClr val="040303"/>
              </a:buClr>
              <a:buSzPts val="4823"/>
              <a:buFont typeface="Helvetica Neue"/>
              <a:buChar char="●"/>
            </a:pPr>
            <a:r>
              <a:rPr lang="en-US" sz="4823">
                <a:solidFill>
                  <a:srgbClr val="040303"/>
                </a:solidFill>
                <a:latin typeface="Helvetica Neue"/>
                <a:ea typeface="Helvetica Neue"/>
                <a:cs typeface="Helvetica Neue"/>
                <a:sym typeface="Helvetica Neue"/>
              </a:rPr>
              <a:t>How did Samoans respond to Mead’s and Freeman’s assessments of their culture?</a:t>
            </a:r>
            <a:endParaRPr sz="4823">
              <a:solidFill>
                <a:srgbClr val="04030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4"/>
        <p:cNvGrpSpPr/>
        <p:nvPr/>
      </p:nvGrpSpPr>
      <p:grpSpPr>
        <a:xfrm>
          <a:off x="0" y="0"/>
          <a:ext cx="0" cy="0"/>
          <a:chOff x="0" y="0"/>
          <a:chExt cx="0" cy="0"/>
        </a:xfrm>
      </p:grpSpPr>
      <p:sp>
        <p:nvSpPr>
          <p:cNvPr id="175" name="Google Shape;175;p20"/>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76" name="Google Shape;176;p20"/>
          <p:cNvGrpSpPr/>
          <p:nvPr/>
        </p:nvGrpSpPr>
        <p:grpSpPr>
          <a:xfrm>
            <a:off x="0" y="-1030925"/>
            <a:ext cx="18384524" cy="3266948"/>
            <a:chOff x="0" y="-47625"/>
            <a:chExt cx="5047365" cy="860425"/>
          </a:xfrm>
        </p:grpSpPr>
        <p:sp>
          <p:nvSpPr>
            <p:cNvPr id="177" name="Google Shape;177;p20"/>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78" name="Google Shape;178;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20"/>
          <p:cNvGrpSpPr/>
          <p:nvPr/>
        </p:nvGrpSpPr>
        <p:grpSpPr>
          <a:xfrm>
            <a:off x="1661503" y="2715325"/>
            <a:ext cx="15956324" cy="7250763"/>
            <a:chOff x="0" y="-85725"/>
            <a:chExt cx="21275100" cy="9667683"/>
          </a:xfrm>
        </p:grpSpPr>
        <p:sp>
          <p:nvSpPr>
            <p:cNvPr id="180" name="Google Shape;180;p20"/>
            <p:cNvSpPr txBox="1"/>
            <p:nvPr/>
          </p:nvSpPr>
          <p:spPr>
            <a:xfrm>
              <a:off x="0" y="1504158"/>
              <a:ext cx="21275100" cy="80778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Consider how mass media conveyed nature versus nurture discussions during the 1980s and 1990s and if those techniques fueled misinformation, leading to larger controversies. Has mass media corrected its ways?</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Contemplate how Freeman and Mead’s ideas affected the American individual’s view of themselves and other groups.</a:t>
              </a: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81" name="Google Shape;181;p20"/>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82" name="Google Shape;182;p20"/>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83" name="Google Shape;183;p20"/>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Custom</PresentationFormat>
  <Paragraphs>35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Helvetica Neue</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Chip Colwell</cp:lastModifiedBy>
  <cp:revision>1</cp:revision>
  <dcterms:modified xsi:type="dcterms:W3CDTF">2023-10-29T19:18:25Z</dcterms:modified>
</cp:coreProperties>
</file>