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Georgia" panose="02040502050405020303" pitchFamily="18" charset="0"/>
      <p:regular r:id="rId16"/>
      <p:bold r:id="rId17"/>
      <p:italic r:id="rId18"/>
      <p:boldItalic r:id="rId19"/>
    </p:embeddedFont>
    <p:embeddedFont>
      <p:font typeface="Helvetica Neue"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2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87a509e5c4_0_0: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g287a509e5c4_0_0: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08" name="Google Shape;108;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09" name="Google Shape;109;p3: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12" name="Google Shape;112;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87a509e5c4_0_85: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g287a509e5c4_0_85: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7: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6: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803b5d5f4e_0_2: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g2803b5d5f4e_0_2: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75" name="Google Shape;175;p1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76" name="Google Shape;176;p14: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79" name="Google Shape;179;p1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87a509e5c4_0_25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98" name="Google Shape;198;g287a509e5c4_0_25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99" name="Google Shape;199;g287a509e5c4_0_258: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287a509e5c4_0_258: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g287a509e5c4_0_258: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02" name="Google Shape;202;g287a509e5c4_0_258: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87"/>
        <p:cNvGrpSpPr/>
        <p:nvPr/>
      </p:nvGrpSpPr>
      <p:grpSpPr>
        <a:xfrm>
          <a:off x="0" y="0"/>
          <a:ext cx="0" cy="0"/>
          <a:chOff x="0" y="0"/>
          <a:chExt cx="0" cy="0"/>
        </a:xfrm>
      </p:grpSpPr>
      <p:grpSp>
        <p:nvGrpSpPr>
          <p:cNvPr id="88" name="Google Shape;88;p13"/>
          <p:cNvGrpSpPr/>
          <p:nvPr/>
        </p:nvGrpSpPr>
        <p:grpSpPr>
          <a:xfrm>
            <a:off x="0" y="-870234"/>
            <a:ext cx="18287996" cy="5324326"/>
            <a:chOff x="0" y="-47625"/>
            <a:chExt cx="4816592" cy="1402292"/>
          </a:xfrm>
        </p:grpSpPr>
        <p:sp>
          <p:nvSpPr>
            <p:cNvPr id="89" name="Google Shape;89;p13"/>
            <p:cNvSpPr/>
            <p:nvPr/>
          </p:nvSpPr>
          <p:spPr>
            <a:xfrm>
              <a:off x="0" y="0"/>
              <a:ext cx="4816592" cy="1354667"/>
            </a:xfrm>
            <a:custGeom>
              <a:avLst/>
              <a:gdLst/>
              <a:ahLst/>
              <a:cxnLst/>
              <a:rect l="l" t="t" r="r" b="b"/>
              <a:pathLst>
                <a:path w="4816592" h="1354667" extrusionOk="0">
                  <a:moveTo>
                    <a:pt x="0" y="0"/>
                  </a:moveTo>
                  <a:lnTo>
                    <a:pt x="4816592" y="0"/>
                  </a:lnTo>
                  <a:lnTo>
                    <a:pt x="4816592" y="1354667"/>
                  </a:lnTo>
                  <a:lnTo>
                    <a:pt x="0" y="1354667"/>
                  </a:lnTo>
                  <a:close/>
                </a:path>
              </a:pathLst>
            </a:custGeom>
            <a:solidFill>
              <a:srgbClr val="040303"/>
            </a:solidFill>
            <a:ln>
              <a:noFill/>
            </a:ln>
          </p:spPr>
          <p:txBody>
            <a:bodyPr/>
            <a:lstStyle/>
            <a:p>
              <a:endParaRPr lang="en-US"/>
            </a:p>
          </p:txBody>
        </p:sp>
        <p:sp>
          <p:nvSpPr>
            <p:cNvPr id="90" name="Google Shape;90;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1" name="Google Shape;91;p13"/>
          <p:cNvSpPr txBox="1"/>
          <p:nvPr/>
        </p:nvSpPr>
        <p:spPr>
          <a:xfrm>
            <a:off x="2271989" y="3124284"/>
            <a:ext cx="13744023" cy="2201548"/>
          </a:xfrm>
          <a:prstGeom prst="rect">
            <a:avLst/>
          </a:prstGeom>
          <a:noFill/>
          <a:ln>
            <a:noFill/>
          </a:ln>
        </p:spPr>
        <p:txBody>
          <a:bodyPr spcFirstLastPara="1" wrap="square" lIns="0" tIns="0" rIns="0" bIns="0" anchor="t" anchorCtr="0">
            <a:spAutoFit/>
          </a:bodyPr>
          <a:lstStyle/>
          <a:p>
            <a:pPr marL="0" marR="0" lvl="0" indent="0" algn="ctr" rtl="0">
              <a:lnSpc>
                <a:spcPct val="101999"/>
              </a:lnSpc>
              <a:spcBef>
                <a:spcPts val="0"/>
              </a:spcBef>
              <a:spcAft>
                <a:spcPts val="0"/>
              </a:spcAft>
              <a:buNone/>
            </a:pPr>
            <a:r>
              <a:rPr lang="en-US" sz="16305" b="0" i="0" u="none" strike="noStrike" cap="none">
                <a:solidFill>
                  <a:srgbClr val="FFFFFF"/>
                </a:solidFill>
                <a:latin typeface="Arial"/>
                <a:ea typeface="Arial"/>
                <a:cs typeface="Arial"/>
                <a:sym typeface="Arial"/>
              </a:rPr>
              <a:t> </a:t>
            </a:r>
            <a:endParaRPr/>
          </a:p>
        </p:txBody>
      </p:sp>
      <p:sp>
        <p:nvSpPr>
          <p:cNvPr id="92" name="Google Shape;92;p13"/>
          <p:cNvSpPr txBox="1"/>
          <p:nvPr/>
        </p:nvSpPr>
        <p:spPr>
          <a:xfrm>
            <a:off x="2554761" y="4603670"/>
            <a:ext cx="13178400" cy="14910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6933">
                <a:latin typeface="Helvetica Neue"/>
                <a:ea typeface="Helvetica Neue"/>
                <a:cs typeface="Helvetica Neue"/>
                <a:sym typeface="Helvetica Neue"/>
              </a:rPr>
              <a:t>Unit 8</a:t>
            </a:r>
            <a:endParaRPr>
              <a:latin typeface="Helvetica Neue"/>
              <a:ea typeface="Helvetica Neue"/>
              <a:cs typeface="Helvetica Neue"/>
              <a:sym typeface="Helvetica Neue"/>
            </a:endParaRPr>
          </a:p>
        </p:txBody>
      </p:sp>
      <p:sp>
        <p:nvSpPr>
          <p:cNvPr id="93" name="Google Shape;93;p13"/>
          <p:cNvSpPr/>
          <p:nvPr/>
        </p:nvSpPr>
        <p:spPr>
          <a:xfrm>
            <a:off x="7661880" y="668806"/>
            <a:ext cx="2964347" cy="510969"/>
          </a:xfrm>
          <a:custGeom>
            <a:avLst/>
            <a:gdLst/>
            <a:ahLst/>
            <a:cxnLst/>
            <a:rect l="l" t="t" r="r" b="b"/>
            <a:pathLst>
              <a:path w="3952463" h="681292" extrusionOk="0">
                <a:moveTo>
                  <a:pt x="0" y="0"/>
                </a:moveTo>
                <a:lnTo>
                  <a:pt x="3952463" y="0"/>
                </a:lnTo>
                <a:lnTo>
                  <a:pt x="3952463" y="681292"/>
                </a:lnTo>
                <a:lnTo>
                  <a:pt x="0" y="681292"/>
                </a:lnTo>
                <a:lnTo>
                  <a:pt x="0" y="0"/>
                </a:lnTo>
                <a:close/>
              </a:path>
            </a:pathLst>
          </a:custGeom>
          <a:blipFill rotWithShape="1">
            <a:blip r:embed="rId3">
              <a:alphaModFix/>
            </a:blip>
            <a:stretch>
              <a:fillRect/>
            </a:stretch>
          </a:blipFill>
          <a:ln>
            <a:noFill/>
          </a:ln>
        </p:spPr>
        <p:txBody>
          <a:bodyPr/>
          <a:lstStyle/>
          <a:p>
            <a:endParaRPr lang="en-US"/>
          </a:p>
        </p:txBody>
      </p:sp>
      <p:sp>
        <p:nvSpPr>
          <p:cNvPr id="94" name="Google Shape;94;p13"/>
          <p:cNvSpPr txBox="1"/>
          <p:nvPr/>
        </p:nvSpPr>
        <p:spPr>
          <a:xfrm>
            <a:off x="1028700" y="2237022"/>
            <a:ext cx="16617600" cy="1416000"/>
          </a:xfrm>
          <a:prstGeom prst="rect">
            <a:avLst/>
          </a:prstGeom>
          <a:noFill/>
          <a:ln>
            <a:noFill/>
          </a:ln>
        </p:spPr>
        <p:txBody>
          <a:bodyPr spcFirstLastPara="1" wrap="square" lIns="0" tIns="0" rIns="0" bIns="0" anchor="t" anchorCtr="0">
            <a:spAutoFit/>
          </a:bodyPr>
          <a:lstStyle/>
          <a:p>
            <a:pPr marL="0" marR="0" lvl="0" indent="0" algn="ctr" rtl="0">
              <a:lnSpc>
                <a:spcPct val="140004"/>
              </a:lnSpc>
              <a:spcBef>
                <a:spcPts val="0"/>
              </a:spcBef>
              <a:spcAft>
                <a:spcPts val="0"/>
              </a:spcAft>
              <a:buNone/>
            </a:pPr>
            <a:r>
              <a:rPr lang="en-US" sz="9199">
                <a:solidFill>
                  <a:srgbClr val="F9F9F4"/>
                </a:solidFill>
                <a:latin typeface="Helvetica Neue"/>
                <a:ea typeface="Helvetica Neue"/>
                <a:cs typeface="Helvetica Neue"/>
                <a:sym typeface="Helvetica Neue"/>
              </a:rPr>
              <a:t>Nature Versus Nurture</a:t>
            </a:r>
            <a:endParaRPr>
              <a:latin typeface="Helvetica Neue"/>
              <a:ea typeface="Helvetica Neue"/>
              <a:cs typeface="Helvetica Neue"/>
              <a:sym typeface="Helvetica Neue"/>
            </a:endParaRPr>
          </a:p>
        </p:txBody>
      </p:sp>
      <p:grpSp>
        <p:nvGrpSpPr>
          <p:cNvPr id="95" name="Google Shape;95;p13"/>
          <p:cNvGrpSpPr/>
          <p:nvPr/>
        </p:nvGrpSpPr>
        <p:grpSpPr>
          <a:xfrm>
            <a:off x="38119" y="-4395974"/>
            <a:ext cx="19443603" cy="19443613"/>
            <a:chOff x="25" y="0"/>
            <a:chExt cx="25924804" cy="25924817"/>
          </a:xfrm>
        </p:grpSpPr>
        <p:cxnSp>
          <p:nvCxnSpPr>
            <p:cNvPr id="96" name="Google Shape;96;p13"/>
            <p:cNvCxnSpPr/>
            <p:nvPr/>
          </p:nvCxnSpPr>
          <p:spPr>
            <a:xfrm rot="10800000" flipH="1">
              <a:off x="25" y="11335960"/>
              <a:ext cx="25924804" cy="25400"/>
            </a:xfrm>
            <a:prstGeom prst="straightConnector1">
              <a:avLst/>
            </a:prstGeom>
            <a:noFill/>
            <a:ln w="50800" cap="flat" cmpd="sng">
              <a:solidFill>
                <a:srgbClr val="F9F9F4"/>
              </a:solidFill>
              <a:prstDash val="dash"/>
              <a:round/>
              <a:headEnd type="none" w="sm" len="sm"/>
              <a:tailEnd type="none" w="sm" len="sm"/>
            </a:ln>
          </p:spPr>
        </p:cxnSp>
        <p:cxnSp>
          <p:nvCxnSpPr>
            <p:cNvPr id="97" name="Google Shape;97;p13"/>
            <p:cNvCxnSpPr/>
            <p:nvPr/>
          </p:nvCxnSpPr>
          <p:spPr>
            <a:xfrm rot="10800000">
              <a:off x="881364" y="0"/>
              <a:ext cx="0" cy="25924817"/>
            </a:xfrm>
            <a:prstGeom prst="straightConnector1">
              <a:avLst/>
            </a:prstGeom>
            <a:noFill/>
            <a:ln w="50800" cap="flat" cmpd="sng">
              <a:solidFill>
                <a:srgbClr val="F9F9F4"/>
              </a:solidFill>
              <a:prstDash val="dash"/>
              <a:round/>
              <a:headEnd type="none" w="sm" len="sm"/>
              <a:tailEnd type="none" w="sm" len="sm"/>
            </a:ln>
          </p:spPr>
        </p:cxn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01"/>
        <p:cNvGrpSpPr/>
        <p:nvPr/>
      </p:nvGrpSpPr>
      <p:grpSpPr>
        <a:xfrm>
          <a:off x="0" y="0"/>
          <a:ext cx="0" cy="0"/>
          <a:chOff x="0" y="0"/>
          <a:chExt cx="0" cy="0"/>
        </a:xfrm>
      </p:grpSpPr>
      <p:sp>
        <p:nvSpPr>
          <p:cNvPr id="102" name="Google Shape;102;p14"/>
          <p:cNvSpPr/>
          <p:nvPr/>
        </p:nvSpPr>
        <p:spPr>
          <a:xfrm>
            <a:off x="0" y="-1052744"/>
            <a:ext cx="8181739" cy="6340848"/>
          </a:xfrm>
          <a:custGeom>
            <a:avLst/>
            <a:gdLst/>
            <a:ahLst/>
            <a:cxnLst/>
            <a:rect l="l" t="t" r="r" b="b"/>
            <a:pathLst>
              <a:path w="8181739" h="6340848" extrusionOk="0">
                <a:moveTo>
                  <a:pt x="0" y="0"/>
                </a:moveTo>
                <a:lnTo>
                  <a:pt x="8181739" y="0"/>
                </a:lnTo>
                <a:lnTo>
                  <a:pt x="8181739" y="6340847"/>
                </a:lnTo>
                <a:lnTo>
                  <a:pt x="0" y="6340847"/>
                </a:lnTo>
                <a:lnTo>
                  <a:pt x="0" y="0"/>
                </a:lnTo>
                <a:close/>
              </a:path>
            </a:pathLst>
          </a:custGeom>
          <a:blipFill rotWithShape="1">
            <a:blip r:embed="rId3">
              <a:alphaModFix/>
            </a:blip>
            <a:stretch>
              <a:fillRect/>
            </a:stretch>
          </a:blipFill>
          <a:ln>
            <a:noFill/>
          </a:ln>
        </p:spPr>
        <p:txBody>
          <a:bodyPr/>
          <a:lstStyle/>
          <a:p>
            <a:endParaRPr lang="en-US"/>
          </a:p>
        </p:txBody>
      </p:sp>
      <p:sp>
        <p:nvSpPr>
          <p:cNvPr id="103" name="Google Shape;103;p14"/>
          <p:cNvSpPr/>
          <p:nvPr/>
        </p:nvSpPr>
        <p:spPr>
          <a:xfrm>
            <a:off x="14234538" y="9011179"/>
            <a:ext cx="3024762" cy="494242"/>
          </a:xfrm>
          <a:custGeom>
            <a:avLst/>
            <a:gdLst/>
            <a:ahLst/>
            <a:cxnLst/>
            <a:rect l="l" t="t" r="r" b="b"/>
            <a:pathLst>
              <a:path w="3024762" h="494242" extrusionOk="0">
                <a:moveTo>
                  <a:pt x="0" y="0"/>
                </a:moveTo>
                <a:lnTo>
                  <a:pt x="3024762" y="0"/>
                </a:lnTo>
                <a:lnTo>
                  <a:pt x="3024762" y="494242"/>
                </a:lnTo>
                <a:lnTo>
                  <a:pt x="0" y="494242"/>
                </a:lnTo>
                <a:lnTo>
                  <a:pt x="0" y="0"/>
                </a:lnTo>
                <a:close/>
              </a:path>
            </a:pathLst>
          </a:custGeom>
          <a:blipFill rotWithShape="1">
            <a:blip r:embed="rId4">
              <a:alphaModFix/>
            </a:blip>
            <a:stretch>
              <a:fillRect/>
            </a:stretch>
          </a:blipFill>
          <a:ln>
            <a:noFill/>
          </a:ln>
        </p:spPr>
        <p:txBody>
          <a:bodyPr/>
          <a:lstStyle/>
          <a:p>
            <a:endParaRPr lang="en-US"/>
          </a:p>
        </p:txBody>
      </p:sp>
      <p:sp>
        <p:nvSpPr>
          <p:cNvPr id="104" name="Google Shape;104;p14"/>
          <p:cNvSpPr txBox="1"/>
          <p:nvPr/>
        </p:nvSpPr>
        <p:spPr>
          <a:xfrm>
            <a:off x="3283176" y="945961"/>
            <a:ext cx="9934800" cy="15702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None/>
            </a:pPr>
            <a:r>
              <a:rPr lang="en-US" sz="10202" i="0" u="none" strike="noStrike" cap="none">
                <a:solidFill>
                  <a:srgbClr val="040303"/>
                </a:solidFill>
                <a:latin typeface="Helvetica Neue"/>
                <a:ea typeface="Helvetica Neue"/>
                <a:cs typeface="Helvetica Neue"/>
                <a:sym typeface="Helvetica Neue"/>
              </a:rPr>
              <a:t>Overview</a:t>
            </a:r>
            <a:endParaRPr>
              <a:latin typeface="Helvetica Neue"/>
              <a:ea typeface="Helvetica Neue"/>
              <a:cs typeface="Helvetica Neue"/>
              <a:sym typeface="Helvetica Neue"/>
            </a:endParaRPr>
          </a:p>
        </p:txBody>
      </p:sp>
      <p:sp>
        <p:nvSpPr>
          <p:cNvPr id="105" name="Google Shape;105;p14"/>
          <p:cNvSpPr txBox="1"/>
          <p:nvPr/>
        </p:nvSpPr>
        <p:spPr>
          <a:xfrm>
            <a:off x="4449325" y="2734275"/>
            <a:ext cx="10871700" cy="6276900"/>
          </a:xfrm>
          <a:prstGeom prst="rect">
            <a:avLst/>
          </a:prstGeom>
          <a:noFill/>
          <a:ln>
            <a:noFill/>
          </a:ln>
        </p:spPr>
        <p:txBody>
          <a:bodyPr spcFirstLastPara="1" wrap="square" lIns="0" tIns="0" rIns="0" bIns="0" anchor="t" anchorCtr="0">
            <a:spAutoFit/>
          </a:bodyPr>
          <a:lstStyle/>
          <a:p>
            <a:pPr marL="0" marR="0" lvl="0" indent="0" algn="l" rtl="0">
              <a:lnSpc>
                <a:spcPct val="178992"/>
              </a:lnSpc>
              <a:spcBef>
                <a:spcPts val="0"/>
              </a:spcBef>
              <a:spcAft>
                <a:spcPts val="0"/>
              </a:spcAft>
              <a:buNone/>
            </a:pPr>
            <a:r>
              <a:rPr lang="en-US" sz="4000" b="1">
                <a:solidFill>
                  <a:srgbClr val="040303"/>
                </a:solidFill>
                <a:latin typeface="Helvetica Neue"/>
                <a:ea typeface="Helvetica Neue"/>
                <a:cs typeface="Helvetica Neue"/>
                <a:sym typeface="Helvetica Neue"/>
              </a:rPr>
              <a:t>Topics </a:t>
            </a:r>
            <a:endParaRPr sz="4000" b="1">
              <a:solidFill>
                <a:srgbClr val="040303"/>
              </a:solidFill>
              <a:latin typeface="Helvetica Neue"/>
              <a:ea typeface="Helvetica Neue"/>
              <a:cs typeface="Helvetica Neue"/>
              <a:sym typeface="Helvetica Neue"/>
            </a:endParaRPr>
          </a:p>
          <a:p>
            <a:pPr marL="457200" marR="0" lvl="0" indent="-406400" algn="l" rtl="0">
              <a:lnSpc>
                <a:spcPct val="178992"/>
              </a:lnSpc>
              <a:spcBef>
                <a:spcPts val="0"/>
              </a:spcBef>
              <a:spcAft>
                <a:spcPts val="0"/>
              </a:spcAft>
              <a:buClr>
                <a:srgbClr val="040303"/>
              </a:buClr>
              <a:buSzPts val="2800"/>
              <a:buFont typeface="Helvetica Neue"/>
              <a:buChar char="●"/>
            </a:pPr>
            <a:r>
              <a:rPr lang="en-US" sz="2800">
                <a:solidFill>
                  <a:srgbClr val="040303"/>
                </a:solidFill>
                <a:latin typeface="Helvetica Neue"/>
                <a:ea typeface="Helvetica Neue"/>
                <a:cs typeface="Helvetica Neue"/>
                <a:sym typeface="Helvetica Neue"/>
              </a:rPr>
              <a:t>The intersectionality of nature versus nurture</a:t>
            </a:r>
            <a:endParaRPr sz="2800">
              <a:solidFill>
                <a:srgbClr val="040303"/>
              </a:solidFill>
              <a:latin typeface="Helvetica Neue"/>
              <a:ea typeface="Helvetica Neue"/>
              <a:cs typeface="Helvetica Neue"/>
              <a:sym typeface="Helvetica Neue"/>
            </a:endParaRPr>
          </a:p>
          <a:p>
            <a:pPr marL="0" lvl="0" indent="0" algn="l" rtl="0">
              <a:lnSpc>
                <a:spcPct val="178992"/>
              </a:lnSpc>
              <a:spcBef>
                <a:spcPts val="0"/>
              </a:spcBef>
              <a:spcAft>
                <a:spcPts val="0"/>
              </a:spcAft>
              <a:buNone/>
            </a:pPr>
            <a:r>
              <a:rPr lang="en-US" sz="4000" b="1">
                <a:solidFill>
                  <a:srgbClr val="040303"/>
                </a:solidFill>
                <a:latin typeface="Helvetica Neue"/>
                <a:ea typeface="Helvetica Neue"/>
                <a:cs typeface="Helvetica Neue"/>
                <a:sym typeface="Helvetica Neue"/>
              </a:rPr>
              <a:t>Unit Learning Objectives</a:t>
            </a:r>
            <a:r>
              <a:rPr lang="en-US" sz="4000">
                <a:solidFill>
                  <a:srgbClr val="040303"/>
                </a:solidFill>
                <a:latin typeface="Helvetica Neue"/>
                <a:ea typeface="Helvetica Neue"/>
                <a:cs typeface="Helvetica Neue"/>
                <a:sym typeface="Helvetica Neue"/>
              </a:rPr>
              <a:t> </a:t>
            </a:r>
            <a:endParaRPr sz="4000">
              <a:solidFill>
                <a:srgbClr val="040303"/>
              </a:solidFill>
              <a:latin typeface="Helvetica Neue"/>
              <a:ea typeface="Helvetica Neue"/>
              <a:cs typeface="Helvetica Neue"/>
              <a:sym typeface="Helvetica Neue"/>
            </a:endParaRPr>
          </a:p>
          <a:p>
            <a:pPr marL="457200" lvl="0" indent="-406400" algn="l" rtl="0">
              <a:lnSpc>
                <a:spcPct val="178992"/>
              </a:lnSpc>
              <a:spcBef>
                <a:spcPts val="0"/>
              </a:spcBef>
              <a:spcAft>
                <a:spcPts val="0"/>
              </a:spcAft>
              <a:buClr>
                <a:srgbClr val="040303"/>
              </a:buClr>
              <a:buSzPts val="2800"/>
              <a:buFont typeface="Helvetica Neue"/>
              <a:buChar char="●"/>
            </a:pPr>
            <a:r>
              <a:rPr lang="en-US" sz="2800">
                <a:solidFill>
                  <a:srgbClr val="040303"/>
                </a:solidFill>
                <a:latin typeface="Helvetica Neue"/>
                <a:ea typeface="Helvetica Neue"/>
                <a:cs typeface="Helvetica Neue"/>
                <a:sym typeface="Helvetica Neue"/>
              </a:rPr>
              <a:t>Explore the concept of nature versus nurture from an anthropological standpoint and the ways the two intersect</a:t>
            </a:r>
            <a:endParaRPr sz="2800">
              <a:solidFill>
                <a:srgbClr val="040303"/>
              </a:solidFill>
              <a:latin typeface="Helvetica Neue"/>
              <a:ea typeface="Helvetica Neue"/>
              <a:cs typeface="Helvetica Neue"/>
              <a:sym typeface="Helvetica Neue"/>
            </a:endParaRPr>
          </a:p>
          <a:p>
            <a:pPr marL="457200" lvl="0" indent="-406400" algn="l" rtl="0">
              <a:lnSpc>
                <a:spcPct val="178992"/>
              </a:lnSpc>
              <a:spcBef>
                <a:spcPts val="0"/>
              </a:spcBef>
              <a:spcAft>
                <a:spcPts val="0"/>
              </a:spcAft>
              <a:buClr>
                <a:srgbClr val="040303"/>
              </a:buClr>
              <a:buSzPts val="2800"/>
              <a:buFont typeface="Helvetica Neue"/>
              <a:buChar char="●"/>
            </a:pPr>
            <a:r>
              <a:rPr lang="en-US" sz="2800">
                <a:solidFill>
                  <a:srgbClr val="040303"/>
                </a:solidFill>
                <a:latin typeface="Helvetica Neue"/>
                <a:ea typeface="Helvetica Neue"/>
                <a:cs typeface="Helvetica Neue"/>
                <a:sym typeface="Helvetica Neue"/>
              </a:rPr>
              <a:t>Express how Freeman’s and Mead’s writings on Samoa incorporated the idea of nature versus nurture</a:t>
            </a:r>
            <a:endParaRPr sz="2800">
              <a:solidFill>
                <a:srgbClr val="040303"/>
              </a:solidFill>
              <a:latin typeface="Helvetica Neue"/>
              <a:ea typeface="Helvetica Neue"/>
              <a:cs typeface="Helvetica Neue"/>
              <a:sym typeface="Helvetica Neue"/>
            </a:endParaRPr>
          </a:p>
          <a:p>
            <a:pPr marL="1371600" marR="0" lvl="0" indent="0" algn="l" rtl="0">
              <a:lnSpc>
                <a:spcPct val="140000"/>
              </a:lnSpc>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3"/>
        <p:cNvGrpSpPr/>
        <p:nvPr/>
      </p:nvGrpSpPr>
      <p:grpSpPr>
        <a:xfrm>
          <a:off x="0" y="0"/>
          <a:ext cx="0" cy="0"/>
          <a:chOff x="0" y="0"/>
          <a:chExt cx="0" cy="0"/>
        </a:xfrm>
      </p:grpSpPr>
      <p:grpSp>
        <p:nvGrpSpPr>
          <p:cNvPr id="114" name="Google Shape;114;p15"/>
          <p:cNvGrpSpPr/>
          <p:nvPr/>
        </p:nvGrpSpPr>
        <p:grpSpPr>
          <a:xfrm>
            <a:off x="1028700" y="1062603"/>
            <a:ext cx="16230600" cy="7980972"/>
            <a:chOff x="0" y="-47625"/>
            <a:chExt cx="4274726" cy="2101984"/>
          </a:xfrm>
        </p:grpSpPr>
        <p:sp>
          <p:nvSpPr>
            <p:cNvPr id="115" name="Google Shape;115;p15"/>
            <p:cNvSpPr/>
            <p:nvPr/>
          </p:nvSpPr>
          <p:spPr>
            <a:xfrm>
              <a:off x="0" y="0"/>
              <a:ext cx="4274726" cy="2054359"/>
            </a:xfrm>
            <a:custGeom>
              <a:avLst/>
              <a:gdLst/>
              <a:ahLst/>
              <a:cxnLst/>
              <a:rect l="l" t="t" r="r" b="b"/>
              <a:pathLst>
                <a:path w="4274726" h="2054359" extrusionOk="0">
                  <a:moveTo>
                    <a:pt x="0" y="0"/>
                  </a:moveTo>
                  <a:lnTo>
                    <a:pt x="4274726" y="0"/>
                  </a:lnTo>
                  <a:lnTo>
                    <a:pt x="4274726" y="2054359"/>
                  </a:lnTo>
                  <a:lnTo>
                    <a:pt x="0" y="2054359"/>
                  </a:lnTo>
                  <a:close/>
                </a:path>
              </a:pathLst>
            </a:custGeom>
            <a:solidFill>
              <a:srgbClr val="000000">
                <a:alpha val="0"/>
              </a:srgbClr>
            </a:solidFill>
            <a:ln w="38100" cap="flat" cmpd="sng">
              <a:solidFill>
                <a:srgbClr val="F9F9F4"/>
              </a:solidFill>
              <a:prstDash val="solid"/>
              <a:round/>
              <a:headEnd type="none" w="sm" len="sm"/>
              <a:tailEnd type="none" w="sm" len="sm"/>
            </a:ln>
          </p:spPr>
          <p:txBody>
            <a:bodyPr/>
            <a:lstStyle/>
            <a:p>
              <a:endParaRPr lang="en-US"/>
            </a:p>
          </p:txBody>
        </p:sp>
        <p:sp>
          <p:nvSpPr>
            <p:cNvPr id="116" name="Google Shape;116;p15"/>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7" name="Google Shape;117;p15"/>
          <p:cNvSpPr txBox="1"/>
          <p:nvPr/>
        </p:nvSpPr>
        <p:spPr>
          <a:xfrm>
            <a:off x="2687896" y="3805875"/>
            <a:ext cx="12912300" cy="3940800"/>
          </a:xfrm>
          <a:prstGeom prst="rect">
            <a:avLst/>
          </a:prstGeom>
          <a:noFill/>
          <a:ln>
            <a:noFill/>
          </a:ln>
        </p:spPr>
        <p:txBody>
          <a:bodyPr spcFirstLastPara="1" wrap="square" lIns="0" tIns="0" rIns="0" bIns="0" anchor="t" anchorCtr="0">
            <a:spAutoFit/>
          </a:bodyPr>
          <a:lstStyle/>
          <a:p>
            <a:pPr marL="0" marR="0" lvl="0" indent="0" algn="l" rtl="0">
              <a:lnSpc>
                <a:spcPct val="140014"/>
              </a:lnSpc>
              <a:spcBef>
                <a:spcPts val="0"/>
              </a:spcBef>
              <a:spcAft>
                <a:spcPts val="0"/>
              </a:spcAft>
              <a:buNone/>
            </a:pPr>
            <a:r>
              <a:rPr lang="en-US" sz="3200">
                <a:solidFill>
                  <a:srgbClr val="F3F3F3"/>
                </a:solidFill>
                <a:latin typeface="Helvetica Neue"/>
                <a:ea typeface="Helvetica Neue"/>
                <a:cs typeface="Helvetica Neue"/>
                <a:sym typeface="Helvetica Neue"/>
              </a:rPr>
              <a:t>In this unit (to accompany the SAPIENS podcast S6E4), students will learn the origins of the nature versus nurture debate within the field of anthropology and explore where the debate currently stands. Students will examine the ways in which nature and nurture intersect. Students will explore how the lens of nature versus nurture shaped Freeman and Mead’s understanding of the Samoan people.</a:t>
            </a:r>
            <a:endParaRPr sz="3200">
              <a:solidFill>
                <a:srgbClr val="F3F3F3"/>
              </a:solidFill>
              <a:latin typeface="Helvetica Neue"/>
              <a:ea typeface="Helvetica Neue"/>
              <a:cs typeface="Helvetica Neue"/>
              <a:sym typeface="Helvetica Neue"/>
            </a:endParaRPr>
          </a:p>
        </p:txBody>
      </p:sp>
      <p:grpSp>
        <p:nvGrpSpPr>
          <p:cNvPr id="118" name="Google Shape;118;p15"/>
          <p:cNvGrpSpPr/>
          <p:nvPr/>
        </p:nvGrpSpPr>
        <p:grpSpPr>
          <a:xfrm>
            <a:off x="1028700" y="333524"/>
            <a:ext cx="16230600" cy="3266930"/>
            <a:chOff x="0" y="-47625"/>
            <a:chExt cx="4274726" cy="860425"/>
          </a:xfrm>
        </p:grpSpPr>
        <p:sp>
          <p:nvSpPr>
            <p:cNvPr id="119" name="Google Shape;119;p15"/>
            <p:cNvSpPr/>
            <p:nvPr/>
          </p:nvSpPr>
          <p:spPr>
            <a:xfrm>
              <a:off x="0" y="0"/>
              <a:ext cx="4274726" cy="270933"/>
            </a:xfrm>
            <a:custGeom>
              <a:avLst/>
              <a:gdLst/>
              <a:ahLst/>
              <a:cxnLst/>
              <a:rect l="l" t="t" r="r" b="b"/>
              <a:pathLst>
                <a:path w="4274726" h="270933" extrusionOk="0">
                  <a:moveTo>
                    <a:pt x="0" y="0"/>
                  </a:moveTo>
                  <a:lnTo>
                    <a:pt x="4274726" y="0"/>
                  </a:lnTo>
                  <a:lnTo>
                    <a:pt x="4274726" y="270933"/>
                  </a:lnTo>
                  <a:lnTo>
                    <a:pt x="0" y="270933"/>
                  </a:lnTo>
                  <a:close/>
                </a:path>
              </a:pathLst>
            </a:custGeom>
            <a:solidFill>
              <a:srgbClr val="F9F9F4"/>
            </a:solidFill>
            <a:ln>
              <a:noFill/>
            </a:ln>
          </p:spPr>
          <p:txBody>
            <a:bodyPr/>
            <a:lstStyle/>
            <a:p>
              <a:endParaRPr lang="en-US"/>
            </a:p>
          </p:txBody>
        </p:sp>
        <p:sp>
          <p:nvSpPr>
            <p:cNvPr id="120" name="Google Shape;120;p15"/>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121" name="Google Shape;121;p15"/>
          <p:cNvCxnSpPr/>
          <p:nvPr/>
        </p:nvCxnSpPr>
        <p:spPr>
          <a:xfrm>
            <a:off x="7648026" y="8123550"/>
            <a:ext cx="2991900" cy="0"/>
          </a:xfrm>
          <a:prstGeom prst="straightConnector1">
            <a:avLst/>
          </a:prstGeom>
          <a:noFill/>
          <a:ln w="38100" cap="flat" cmpd="sng">
            <a:solidFill>
              <a:srgbClr val="F9F9F4"/>
            </a:solidFill>
            <a:prstDash val="solid"/>
            <a:round/>
            <a:headEnd type="none" w="sm" len="sm"/>
            <a:tailEnd type="none" w="sm" len="sm"/>
          </a:ln>
        </p:spPr>
      </p:cxnSp>
      <p:sp>
        <p:nvSpPr>
          <p:cNvPr id="122" name="Google Shape;122;p15"/>
          <p:cNvSpPr/>
          <p:nvPr/>
        </p:nvSpPr>
        <p:spPr>
          <a:xfrm>
            <a:off x="14294953" y="9402008"/>
            <a:ext cx="2964347" cy="510969"/>
          </a:xfrm>
          <a:custGeom>
            <a:avLst/>
            <a:gdLst/>
            <a:ahLst/>
            <a:cxnLst/>
            <a:rect l="l" t="t" r="r" b="b"/>
            <a:pathLst>
              <a:path w="2964347" h="510969" extrusionOk="0">
                <a:moveTo>
                  <a:pt x="0" y="0"/>
                </a:moveTo>
                <a:lnTo>
                  <a:pt x="2964347" y="0"/>
                </a:lnTo>
                <a:lnTo>
                  <a:pt x="2964347" y="510970"/>
                </a:lnTo>
                <a:lnTo>
                  <a:pt x="0" y="510970"/>
                </a:lnTo>
                <a:lnTo>
                  <a:pt x="0" y="0"/>
                </a:lnTo>
                <a:close/>
              </a:path>
            </a:pathLst>
          </a:custGeom>
          <a:blipFill rotWithShape="1">
            <a:blip r:embed="rId3">
              <a:alphaModFix/>
            </a:blip>
            <a:stretch>
              <a:fillRect/>
            </a:stretch>
          </a:blipFill>
          <a:ln>
            <a:noFill/>
          </a:ln>
        </p:spPr>
        <p:txBody>
          <a:bodyPr/>
          <a:lstStyle/>
          <a:p>
            <a:endParaRPr lang="en-US"/>
          </a:p>
        </p:txBody>
      </p:sp>
      <p:sp>
        <p:nvSpPr>
          <p:cNvPr id="123" name="Google Shape;123;p15"/>
          <p:cNvSpPr txBox="1"/>
          <p:nvPr/>
        </p:nvSpPr>
        <p:spPr>
          <a:xfrm>
            <a:off x="2803710" y="2062804"/>
            <a:ext cx="12680700" cy="1366200"/>
          </a:xfrm>
          <a:prstGeom prst="rect">
            <a:avLst/>
          </a:prstGeom>
          <a:noFill/>
          <a:ln>
            <a:noFill/>
          </a:ln>
        </p:spPr>
        <p:txBody>
          <a:bodyPr spcFirstLastPara="1" wrap="square" lIns="0" tIns="0" rIns="0" bIns="0" anchor="t" anchorCtr="0">
            <a:spAutoFit/>
          </a:bodyPr>
          <a:lstStyle/>
          <a:p>
            <a:pPr marL="0" marR="0" lvl="0" indent="0" algn="ctr" rtl="0">
              <a:lnSpc>
                <a:spcPct val="102001"/>
              </a:lnSpc>
              <a:spcBef>
                <a:spcPts val="0"/>
              </a:spcBef>
              <a:spcAft>
                <a:spcPts val="0"/>
              </a:spcAft>
              <a:buNone/>
            </a:pPr>
            <a:r>
              <a:rPr lang="en-US" sz="8692" i="0" u="none" strike="noStrike" cap="none">
                <a:solidFill>
                  <a:srgbClr val="F9F9F4"/>
                </a:solidFill>
                <a:latin typeface="Georgia"/>
                <a:ea typeface="Georgia"/>
                <a:cs typeface="Georgia"/>
                <a:sym typeface="Georgia"/>
              </a:rPr>
              <a:t>Introduction</a:t>
            </a:r>
            <a:endParaRPr>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40303"/>
        </a:solidFill>
        <a:effectLst/>
      </p:bgPr>
    </p:bg>
    <p:spTree>
      <p:nvGrpSpPr>
        <p:cNvPr id="1" name="Shape 127"/>
        <p:cNvGrpSpPr/>
        <p:nvPr/>
      </p:nvGrpSpPr>
      <p:grpSpPr>
        <a:xfrm>
          <a:off x="0" y="0"/>
          <a:ext cx="0" cy="0"/>
          <a:chOff x="0" y="0"/>
          <a:chExt cx="0" cy="0"/>
        </a:xfrm>
      </p:grpSpPr>
      <p:sp>
        <p:nvSpPr>
          <p:cNvPr id="128" name="Google Shape;128;p16"/>
          <p:cNvSpPr/>
          <p:nvPr/>
        </p:nvSpPr>
        <p:spPr>
          <a:xfrm>
            <a:off x="13993898" y="9175958"/>
            <a:ext cx="3547858" cy="611550"/>
          </a:xfrm>
          <a:custGeom>
            <a:avLst/>
            <a:gdLst/>
            <a:ahLst/>
            <a:cxnLst/>
            <a:rect l="l" t="t" r="r" b="b"/>
            <a:pathLst>
              <a:path w="3547858" h="611550" extrusionOk="0">
                <a:moveTo>
                  <a:pt x="0" y="0"/>
                </a:moveTo>
                <a:lnTo>
                  <a:pt x="3547859" y="0"/>
                </a:lnTo>
                <a:lnTo>
                  <a:pt x="3547859" y="611550"/>
                </a:lnTo>
                <a:lnTo>
                  <a:pt x="0" y="611550"/>
                </a:lnTo>
                <a:lnTo>
                  <a:pt x="0" y="0"/>
                </a:lnTo>
                <a:close/>
              </a:path>
            </a:pathLst>
          </a:custGeom>
          <a:blipFill rotWithShape="1">
            <a:blip r:embed="rId3">
              <a:alphaModFix/>
            </a:blip>
            <a:stretch>
              <a:fillRect/>
            </a:stretch>
          </a:blipFill>
          <a:ln>
            <a:noFill/>
          </a:ln>
        </p:spPr>
        <p:txBody>
          <a:bodyPr/>
          <a:lstStyle/>
          <a:p>
            <a:endParaRPr lang="en-US"/>
          </a:p>
        </p:txBody>
      </p:sp>
      <p:grpSp>
        <p:nvGrpSpPr>
          <p:cNvPr id="129" name="Google Shape;129;p16"/>
          <p:cNvGrpSpPr/>
          <p:nvPr/>
        </p:nvGrpSpPr>
        <p:grpSpPr>
          <a:xfrm>
            <a:off x="-129225" y="-1463974"/>
            <a:ext cx="18526442" cy="3745239"/>
            <a:chOff x="0" y="-47625"/>
            <a:chExt cx="6057164" cy="986394"/>
          </a:xfrm>
        </p:grpSpPr>
        <p:sp>
          <p:nvSpPr>
            <p:cNvPr id="130" name="Google Shape;130;p16"/>
            <p:cNvSpPr/>
            <p:nvPr/>
          </p:nvSpPr>
          <p:spPr>
            <a:xfrm>
              <a:off x="0" y="0"/>
              <a:ext cx="6057164" cy="938769"/>
            </a:xfrm>
            <a:custGeom>
              <a:avLst/>
              <a:gdLst/>
              <a:ahLst/>
              <a:cxnLst/>
              <a:rect l="l" t="t" r="r" b="b"/>
              <a:pathLst>
                <a:path w="6057164" h="938769" extrusionOk="0">
                  <a:moveTo>
                    <a:pt x="0" y="0"/>
                  </a:moveTo>
                  <a:lnTo>
                    <a:pt x="6057164" y="0"/>
                  </a:lnTo>
                  <a:lnTo>
                    <a:pt x="6057164" y="938769"/>
                  </a:lnTo>
                  <a:lnTo>
                    <a:pt x="0" y="938769"/>
                  </a:lnTo>
                  <a:close/>
                </a:path>
              </a:pathLst>
            </a:custGeom>
            <a:solidFill>
              <a:srgbClr val="F9F9F4"/>
            </a:solidFill>
            <a:ln>
              <a:noFill/>
            </a:ln>
          </p:spPr>
          <p:txBody>
            <a:bodyPr/>
            <a:lstStyle/>
            <a:p>
              <a:endParaRPr lang="en-US"/>
            </a:p>
          </p:txBody>
        </p:sp>
        <p:sp>
          <p:nvSpPr>
            <p:cNvPr id="131" name="Google Shape;131;p16"/>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2" name="Google Shape;132;p16"/>
          <p:cNvSpPr txBox="1"/>
          <p:nvPr/>
        </p:nvSpPr>
        <p:spPr>
          <a:xfrm>
            <a:off x="313403" y="632400"/>
            <a:ext cx="16190400" cy="1278300"/>
          </a:xfrm>
          <a:prstGeom prst="rect">
            <a:avLst/>
          </a:prstGeom>
          <a:noFill/>
          <a:ln>
            <a:noFill/>
          </a:ln>
        </p:spPr>
        <p:txBody>
          <a:bodyPr spcFirstLastPara="1" wrap="square" lIns="0" tIns="0" rIns="0" bIns="0" anchor="t" anchorCtr="0">
            <a:spAutoFit/>
          </a:bodyPr>
          <a:lstStyle/>
          <a:p>
            <a:pPr marL="0" lvl="0" indent="0" algn="l" rtl="0">
              <a:lnSpc>
                <a:spcPct val="101999"/>
              </a:lnSpc>
              <a:spcBef>
                <a:spcPts val="0"/>
              </a:spcBef>
              <a:spcAft>
                <a:spcPts val="0"/>
              </a:spcAft>
              <a:buNone/>
            </a:pPr>
            <a:r>
              <a:rPr lang="en-US" sz="7104">
                <a:solidFill>
                  <a:schemeClr val="dk1"/>
                </a:solidFill>
                <a:latin typeface="Georgia"/>
                <a:ea typeface="Georgia"/>
                <a:cs typeface="Georgia"/>
                <a:sym typeface="Georgia"/>
              </a:rPr>
              <a:t>Origins of Nature Versus Nurture</a:t>
            </a:r>
            <a:r>
              <a:rPr lang="en-US" sz="7304">
                <a:solidFill>
                  <a:schemeClr val="dk1"/>
                </a:solidFill>
              </a:rPr>
              <a:t> </a:t>
            </a:r>
            <a:r>
              <a:rPr lang="en-US" sz="8304">
                <a:solidFill>
                  <a:schemeClr val="dk1"/>
                </a:solidFill>
              </a:rPr>
              <a:t> </a:t>
            </a:r>
            <a:endParaRPr sz="7200">
              <a:latin typeface="Georgia"/>
              <a:ea typeface="Georgia"/>
              <a:cs typeface="Georgia"/>
              <a:sym typeface="Georgia"/>
            </a:endParaRPr>
          </a:p>
        </p:txBody>
      </p:sp>
      <p:sp>
        <p:nvSpPr>
          <p:cNvPr id="133" name="Google Shape;133;p16"/>
          <p:cNvSpPr txBox="1"/>
          <p:nvPr/>
        </p:nvSpPr>
        <p:spPr>
          <a:xfrm>
            <a:off x="571500" y="2587900"/>
            <a:ext cx="15746100" cy="591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solidFill>
                  <a:schemeClr val="lt2"/>
                </a:solidFill>
                <a:latin typeface="Helvetica Neue"/>
                <a:ea typeface="Helvetica Neue"/>
                <a:cs typeface="Helvetica Neue"/>
                <a:sym typeface="Helvetica Neue"/>
              </a:rPr>
              <a:t>1800s Darwinism, evolutionary theory</a:t>
            </a:r>
            <a:endParaRPr sz="48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endParaRPr sz="4800">
              <a:solidFill>
                <a:schemeClr val="lt2"/>
              </a:solidFill>
              <a:latin typeface="Helvetica Neue"/>
              <a:ea typeface="Helvetica Neue"/>
              <a:cs typeface="Helvetica Neue"/>
              <a:sym typeface="Helvetica Neue"/>
            </a:endParaRPr>
          </a:p>
          <a:p>
            <a:pPr marL="457200" lvl="0" indent="-533400" algn="l" rtl="0">
              <a:spcBef>
                <a:spcPts val="0"/>
              </a:spcBef>
              <a:spcAft>
                <a:spcPts val="0"/>
              </a:spcAft>
              <a:buClr>
                <a:schemeClr val="lt2"/>
              </a:buClr>
              <a:buSzPts val="4800"/>
              <a:buFont typeface="Helvetica Neue"/>
              <a:buChar char="●"/>
            </a:pPr>
            <a:r>
              <a:rPr lang="en-US" sz="4800">
                <a:solidFill>
                  <a:schemeClr val="lt2"/>
                </a:solidFill>
                <a:latin typeface="Helvetica Neue"/>
                <a:ea typeface="Helvetica Neue"/>
                <a:cs typeface="Helvetica Neue"/>
                <a:sym typeface="Helvetica Neue"/>
              </a:rPr>
              <a:t>Sir Francis Galton coined the phrase nature versus nurture</a:t>
            </a:r>
            <a:endParaRPr sz="48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endParaRPr sz="48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endParaRPr sz="48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endParaRPr sz="2000">
              <a:solidFill>
                <a:schemeClr val="lt2"/>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40303"/>
        </a:solidFill>
        <a:effectLst/>
      </p:bgPr>
    </p:bg>
    <p:spTree>
      <p:nvGrpSpPr>
        <p:cNvPr id="1" name="Shape 137"/>
        <p:cNvGrpSpPr/>
        <p:nvPr/>
      </p:nvGrpSpPr>
      <p:grpSpPr>
        <a:xfrm>
          <a:off x="0" y="0"/>
          <a:ext cx="0" cy="0"/>
          <a:chOff x="0" y="0"/>
          <a:chExt cx="0" cy="0"/>
        </a:xfrm>
      </p:grpSpPr>
      <p:sp>
        <p:nvSpPr>
          <p:cNvPr id="138" name="Google Shape;138;p17"/>
          <p:cNvSpPr/>
          <p:nvPr/>
        </p:nvSpPr>
        <p:spPr>
          <a:xfrm>
            <a:off x="13993898" y="9175958"/>
            <a:ext cx="3547858" cy="611550"/>
          </a:xfrm>
          <a:custGeom>
            <a:avLst/>
            <a:gdLst/>
            <a:ahLst/>
            <a:cxnLst/>
            <a:rect l="l" t="t" r="r" b="b"/>
            <a:pathLst>
              <a:path w="3547858" h="611550" extrusionOk="0">
                <a:moveTo>
                  <a:pt x="0" y="0"/>
                </a:moveTo>
                <a:lnTo>
                  <a:pt x="3547859" y="0"/>
                </a:lnTo>
                <a:lnTo>
                  <a:pt x="3547859" y="611550"/>
                </a:lnTo>
                <a:lnTo>
                  <a:pt x="0" y="611550"/>
                </a:lnTo>
                <a:lnTo>
                  <a:pt x="0" y="0"/>
                </a:lnTo>
                <a:close/>
              </a:path>
            </a:pathLst>
          </a:custGeom>
          <a:blipFill rotWithShape="1">
            <a:blip r:embed="rId3">
              <a:alphaModFix/>
            </a:blip>
            <a:stretch>
              <a:fillRect/>
            </a:stretch>
          </a:blipFill>
          <a:ln>
            <a:noFill/>
          </a:ln>
        </p:spPr>
        <p:txBody>
          <a:bodyPr/>
          <a:lstStyle/>
          <a:p>
            <a:endParaRPr lang="en-US"/>
          </a:p>
        </p:txBody>
      </p:sp>
      <p:grpSp>
        <p:nvGrpSpPr>
          <p:cNvPr id="139" name="Google Shape;139;p17"/>
          <p:cNvGrpSpPr/>
          <p:nvPr/>
        </p:nvGrpSpPr>
        <p:grpSpPr>
          <a:xfrm>
            <a:off x="-2355147" y="-1463975"/>
            <a:ext cx="22998294" cy="3745215"/>
            <a:chOff x="0" y="-47625"/>
            <a:chExt cx="6057164" cy="986394"/>
          </a:xfrm>
        </p:grpSpPr>
        <p:sp>
          <p:nvSpPr>
            <p:cNvPr id="140" name="Google Shape;140;p17"/>
            <p:cNvSpPr/>
            <p:nvPr/>
          </p:nvSpPr>
          <p:spPr>
            <a:xfrm>
              <a:off x="0" y="0"/>
              <a:ext cx="6057164" cy="938769"/>
            </a:xfrm>
            <a:custGeom>
              <a:avLst/>
              <a:gdLst/>
              <a:ahLst/>
              <a:cxnLst/>
              <a:rect l="l" t="t" r="r" b="b"/>
              <a:pathLst>
                <a:path w="6057164" h="938769" extrusionOk="0">
                  <a:moveTo>
                    <a:pt x="0" y="0"/>
                  </a:moveTo>
                  <a:lnTo>
                    <a:pt x="6057164" y="0"/>
                  </a:lnTo>
                  <a:lnTo>
                    <a:pt x="6057164" y="938769"/>
                  </a:lnTo>
                  <a:lnTo>
                    <a:pt x="0" y="938769"/>
                  </a:lnTo>
                  <a:close/>
                </a:path>
              </a:pathLst>
            </a:custGeom>
            <a:solidFill>
              <a:srgbClr val="F9F9F4"/>
            </a:solidFill>
            <a:ln>
              <a:noFill/>
            </a:ln>
          </p:spPr>
          <p:txBody>
            <a:bodyPr/>
            <a:lstStyle/>
            <a:p>
              <a:endParaRPr lang="en-US"/>
            </a:p>
          </p:txBody>
        </p:sp>
        <p:sp>
          <p:nvSpPr>
            <p:cNvPr id="141" name="Google Shape;141;p1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42" name="Google Shape;142;p17"/>
          <p:cNvSpPr txBox="1"/>
          <p:nvPr/>
        </p:nvSpPr>
        <p:spPr>
          <a:xfrm>
            <a:off x="780368" y="1002982"/>
            <a:ext cx="9512400" cy="12783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None/>
            </a:pPr>
            <a:r>
              <a:rPr lang="en-US" sz="8304">
                <a:latin typeface="Georgia"/>
                <a:ea typeface="Georgia"/>
                <a:cs typeface="Georgia"/>
                <a:sym typeface="Georgia"/>
              </a:rPr>
              <a:t>Origins Key Players</a:t>
            </a:r>
            <a:endParaRPr>
              <a:latin typeface="Georgia"/>
              <a:ea typeface="Georgia"/>
              <a:cs typeface="Georgia"/>
              <a:sym typeface="Georgia"/>
            </a:endParaRPr>
          </a:p>
        </p:txBody>
      </p:sp>
      <p:sp>
        <p:nvSpPr>
          <p:cNvPr id="143" name="Google Shape;143;p17"/>
          <p:cNvSpPr txBox="1"/>
          <p:nvPr/>
        </p:nvSpPr>
        <p:spPr>
          <a:xfrm>
            <a:off x="616150" y="4062325"/>
            <a:ext cx="7284900" cy="2807400"/>
          </a:xfrm>
          <a:prstGeom prst="rect">
            <a:avLst/>
          </a:prstGeom>
          <a:noFill/>
          <a:ln>
            <a:noFill/>
          </a:ln>
        </p:spPr>
        <p:txBody>
          <a:bodyPr spcFirstLastPara="1" wrap="square" lIns="0" tIns="0" rIns="0" bIns="0" anchor="t" anchorCtr="0">
            <a:spAutoFit/>
          </a:bodyPr>
          <a:lstStyle/>
          <a:p>
            <a:pPr marL="0" marR="0" lvl="0" indent="0" algn="l" rtl="0">
              <a:lnSpc>
                <a:spcPct val="139985"/>
              </a:lnSpc>
              <a:spcBef>
                <a:spcPts val="0"/>
              </a:spcBef>
              <a:spcAft>
                <a:spcPts val="0"/>
              </a:spcAft>
              <a:buNone/>
            </a:pPr>
            <a:r>
              <a:rPr lang="en-US" sz="4800" b="1">
                <a:solidFill>
                  <a:srgbClr val="F9F9F4"/>
                </a:solidFill>
                <a:latin typeface="Helvetica Neue"/>
                <a:ea typeface="Helvetica Neue"/>
                <a:cs typeface="Helvetica Neue"/>
                <a:sym typeface="Helvetica Neue"/>
              </a:rPr>
              <a:t>Nature</a:t>
            </a:r>
            <a:endParaRPr sz="4800" b="1">
              <a:solidFill>
                <a:srgbClr val="F9F9F4"/>
              </a:solidFill>
              <a:latin typeface="Helvetica Neue"/>
              <a:ea typeface="Helvetica Neue"/>
              <a:cs typeface="Helvetica Neue"/>
              <a:sym typeface="Helvetica Neue"/>
            </a:endParaRPr>
          </a:p>
          <a:p>
            <a:pPr marL="457200" marR="0" lvl="0" indent="-533400" algn="l" rtl="0">
              <a:lnSpc>
                <a:spcPct val="139985"/>
              </a:lnSpc>
              <a:spcBef>
                <a:spcPts val="0"/>
              </a:spcBef>
              <a:spcAft>
                <a:spcPts val="0"/>
              </a:spcAft>
              <a:buClr>
                <a:srgbClr val="F9F9F4"/>
              </a:buClr>
              <a:buSzPts val="4800"/>
              <a:buFont typeface="Helvetica Neue"/>
              <a:buChar char="●"/>
            </a:pPr>
            <a:r>
              <a:rPr lang="en-US" sz="4800">
                <a:solidFill>
                  <a:srgbClr val="F9F9F4"/>
                </a:solidFill>
                <a:latin typeface="Helvetica Neue"/>
                <a:ea typeface="Helvetica Neue"/>
                <a:cs typeface="Helvetica Neue"/>
                <a:sym typeface="Helvetica Neue"/>
              </a:rPr>
              <a:t>Biologist H.M. Parshley</a:t>
            </a:r>
            <a:endParaRPr sz="4800">
              <a:solidFill>
                <a:srgbClr val="F9F9F4"/>
              </a:solidFill>
              <a:latin typeface="Helvetica Neue"/>
              <a:ea typeface="Helvetica Neue"/>
              <a:cs typeface="Helvetica Neue"/>
              <a:sym typeface="Helvetica Neue"/>
            </a:endParaRPr>
          </a:p>
          <a:p>
            <a:pPr marL="457200" marR="0" lvl="0" indent="-533400" algn="l" rtl="0">
              <a:lnSpc>
                <a:spcPct val="139985"/>
              </a:lnSpc>
              <a:spcBef>
                <a:spcPts val="0"/>
              </a:spcBef>
              <a:spcAft>
                <a:spcPts val="0"/>
              </a:spcAft>
              <a:buClr>
                <a:srgbClr val="F9F9F4"/>
              </a:buClr>
              <a:buSzPts val="4800"/>
              <a:buFont typeface="Helvetica Neue"/>
              <a:buChar char="●"/>
            </a:pPr>
            <a:r>
              <a:rPr lang="en-US" sz="4800">
                <a:solidFill>
                  <a:srgbClr val="F9F9F4"/>
                </a:solidFill>
                <a:latin typeface="Helvetica Neue"/>
                <a:ea typeface="Helvetica Neue"/>
                <a:cs typeface="Helvetica Neue"/>
                <a:sym typeface="Helvetica Neue"/>
              </a:rPr>
              <a:t>August Weismann</a:t>
            </a:r>
            <a:endParaRPr sz="4800">
              <a:solidFill>
                <a:srgbClr val="F9F9F4"/>
              </a:solidFill>
              <a:latin typeface="Helvetica Neue"/>
              <a:ea typeface="Helvetica Neue"/>
              <a:cs typeface="Helvetica Neue"/>
              <a:sym typeface="Helvetica Neue"/>
            </a:endParaRPr>
          </a:p>
        </p:txBody>
      </p:sp>
      <p:sp>
        <p:nvSpPr>
          <p:cNvPr id="144" name="Google Shape;144;p17"/>
          <p:cNvSpPr txBox="1"/>
          <p:nvPr/>
        </p:nvSpPr>
        <p:spPr>
          <a:xfrm>
            <a:off x="9854750" y="4062325"/>
            <a:ext cx="7468800" cy="4080300"/>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0"/>
              </a:spcBef>
              <a:spcAft>
                <a:spcPts val="0"/>
              </a:spcAft>
              <a:buNone/>
            </a:pPr>
            <a:r>
              <a:rPr lang="en-US" sz="4800" b="1">
                <a:solidFill>
                  <a:srgbClr val="F9F9F4"/>
                </a:solidFill>
                <a:latin typeface="Helvetica Neue"/>
                <a:ea typeface="Helvetica Neue"/>
                <a:cs typeface="Helvetica Neue"/>
                <a:sym typeface="Helvetica Neue"/>
              </a:rPr>
              <a:t>Nurture</a:t>
            </a:r>
            <a:endParaRPr sz="4800" b="1">
              <a:solidFill>
                <a:srgbClr val="F9F9F4"/>
              </a:solidFill>
              <a:latin typeface="Helvetica Neue"/>
              <a:ea typeface="Helvetica Neue"/>
              <a:cs typeface="Helvetica Neue"/>
              <a:sym typeface="Helvetica Neue"/>
            </a:endParaRPr>
          </a:p>
          <a:p>
            <a:pPr marL="457200" lvl="0" indent="-533400" algn="l" rtl="0">
              <a:spcBef>
                <a:spcPts val="0"/>
              </a:spcBef>
              <a:spcAft>
                <a:spcPts val="0"/>
              </a:spcAft>
              <a:buClr>
                <a:srgbClr val="F9F9F4"/>
              </a:buClr>
              <a:buSzPts val="4800"/>
              <a:buFont typeface="Helvetica Neue"/>
              <a:buChar char="●"/>
            </a:pPr>
            <a:r>
              <a:rPr lang="en-US" sz="4800">
                <a:solidFill>
                  <a:srgbClr val="F9F9F4"/>
                </a:solidFill>
                <a:latin typeface="Helvetica Neue"/>
                <a:ea typeface="Helvetica Neue"/>
                <a:cs typeface="Helvetica Neue"/>
                <a:sym typeface="Helvetica Neue"/>
              </a:rPr>
              <a:t>J.B. Watson</a:t>
            </a:r>
            <a:endParaRPr sz="4800">
              <a:solidFill>
                <a:srgbClr val="F9F9F4"/>
              </a:solidFill>
              <a:latin typeface="Helvetica Neue"/>
              <a:ea typeface="Helvetica Neue"/>
              <a:cs typeface="Helvetica Neue"/>
              <a:sym typeface="Helvetica Neue"/>
            </a:endParaRPr>
          </a:p>
          <a:p>
            <a:pPr marL="457200" lvl="0" indent="0" algn="l" rtl="0">
              <a:spcBef>
                <a:spcPts val="0"/>
              </a:spcBef>
              <a:spcAft>
                <a:spcPts val="0"/>
              </a:spcAft>
              <a:buNone/>
            </a:pPr>
            <a:endParaRPr sz="2800">
              <a:solidFill>
                <a:srgbClr val="F9F9F4"/>
              </a:solidFill>
              <a:latin typeface="Helvetica Neue"/>
              <a:ea typeface="Helvetica Neue"/>
              <a:cs typeface="Helvetica Neue"/>
              <a:sym typeface="Helvetica Neue"/>
            </a:endParaRPr>
          </a:p>
          <a:p>
            <a:pPr marL="457200" lvl="0" indent="-533400" algn="l" rtl="0">
              <a:spcBef>
                <a:spcPts val="0"/>
              </a:spcBef>
              <a:spcAft>
                <a:spcPts val="0"/>
              </a:spcAft>
              <a:buClr>
                <a:srgbClr val="F9F9F4"/>
              </a:buClr>
              <a:buSzPts val="4800"/>
              <a:buFont typeface="Helvetica Neue"/>
              <a:buChar char="●"/>
            </a:pPr>
            <a:r>
              <a:rPr lang="en-US" sz="4800">
                <a:solidFill>
                  <a:srgbClr val="F9F9F4"/>
                </a:solidFill>
                <a:latin typeface="Helvetica Neue"/>
                <a:ea typeface="Helvetica Neue"/>
                <a:cs typeface="Helvetica Neue"/>
                <a:sym typeface="Helvetica Neue"/>
              </a:rPr>
              <a:t>Franz Boas</a:t>
            </a:r>
            <a:endParaRPr sz="4800">
              <a:solidFill>
                <a:srgbClr val="F9F9F4"/>
              </a:solidFill>
              <a:latin typeface="Helvetica Neue"/>
              <a:ea typeface="Helvetica Neue"/>
              <a:cs typeface="Helvetica Neue"/>
              <a:sym typeface="Helvetica Neue"/>
            </a:endParaRPr>
          </a:p>
        </p:txBody>
      </p:sp>
      <p:cxnSp>
        <p:nvCxnSpPr>
          <p:cNvPr id="145" name="Google Shape;145;p17"/>
          <p:cNvCxnSpPr/>
          <p:nvPr/>
        </p:nvCxnSpPr>
        <p:spPr>
          <a:xfrm>
            <a:off x="8350625" y="3492400"/>
            <a:ext cx="69300" cy="4840800"/>
          </a:xfrm>
          <a:prstGeom prst="straightConnector1">
            <a:avLst/>
          </a:prstGeom>
          <a:noFill/>
          <a:ln w="76200" cap="flat" cmpd="sng">
            <a:solidFill>
              <a:srgbClr val="F9F9F4"/>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49"/>
        <p:cNvGrpSpPr/>
        <p:nvPr/>
      </p:nvGrpSpPr>
      <p:grpSpPr>
        <a:xfrm>
          <a:off x="0" y="0"/>
          <a:ext cx="0" cy="0"/>
          <a:chOff x="0" y="0"/>
          <a:chExt cx="0" cy="0"/>
        </a:xfrm>
      </p:grpSpPr>
      <p:grpSp>
        <p:nvGrpSpPr>
          <p:cNvPr id="150" name="Google Shape;150;p18"/>
          <p:cNvGrpSpPr/>
          <p:nvPr/>
        </p:nvGrpSpPr>
        <p:grpSpPr>
          <a:xfrm>
            <a:off x="-122750" y="-1463974"/>
            <a:ext cx="18602156" cy="3745239"/>
            <a:chOff x="0" y="-47625"/>
            <a:chExt cx="6057164" cy="986394"/>
          </a:xfrm>
        </p:grpSpPr>
        <p:sp>
          <p:nvSpPr>
            <p:cNvPr id="151" name="Google Shape;151;p18"/>
            <p:cNvSpPr/>
            <p:nvPr/>
          </p:nvSpPr>
          <p:spPr>
            <a:xfrm>
              <a:off x="0" y="0"/>
              <a:ext cx="6057164" cy="938769"/>
            </a:xfrm>
            <a:custGeom>
              <a:avLst/>
              <a:gdLst/>
              <a:ahLst/>
              <a:cxnLst/>
              <a:rect l="l" t="t" r="r" b="b"/>
              <a:pathLst>
                <a:path w="6057164" h="938769" extrusionOk="0">
                  <a:moveTo>
                    <a:pt x="0" y="0"/>
                  </a:moveTo>
                  <a:lnTo>
                    <a:pt x="6057164" y="0"/>
                  </a:lnTo>
                  <a:lnTo>
                    <a:pt x="6057164" y="938769"/>
                  </a:lnTo>
                  <a:lnTo>
                    <a:pt x="0" y="938769"/>
                  </a:lnTo>
                  <a:close/>
                </a:path>
              </a:pathLst>
            </a:custGeom>
            <a:solidFill>
              <a:srgbClr val="000000"/>
            </a:solidFill>
            <a:ln>
              <a:noFill/>
            </a:ln>
          </p:spPr>
          <p:txBody>
            <a:bodyPr/>
            <a:lstStyle/>
            <a:p>
              <a:endParaRPr lang="en-US"/>
            </a:p>
          </p:txBody>
        </p:sp>
        <p:sp>
          <p:nvSpPr>
            <p:cNvPr id="152" name="Google Shape;152;p18"/>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53" name="Google Shape;153;p18"/>
          <p:cNvSpPr/>
          <p:nvPr/>
        </p:nvSpPr>
        <p:spPr>
          <a:xfrm>
            <a:off x="13896571" y="8983567"/>
            <a:ext cx="3362729" cy="549465"/>
          </a:xfrm>
          <a:custGeom>
            <a:avLst/>
            <a:gdLst/>
            <a:ahLst/>
            <a:cxnLst/>
            <a:rect l="l" t="t" r="r" b="b"/>
            <a:pathLst>
              <a:path w="3362729" h="549465" extrusionOk="0">
                <a:moveTo>
                  <a:pt x="0" y="0"/>
                </a:moveTo>
                <a:lnTo>
                  <a:pt x="3362729" y="0"/>
                </a:lnTo>
                <a:lnTo>
                  <a:pt x="3362729" y="549466"/>
                </a:lnTo>
                <a:lnTo>
                  <a:pt x="0" y="549466"/>
                </a:lnTo>
                <a:lnTo>
                  <a:pt x="0" y="0"/>
                </a:lnTo>
                <a:close/>
              </a:path>
            </a:pathLst>
          </a:custGeom>
          <a:blipFill rotWithShape="1">
            <a:blip r:embed="rId3">
              <a:alphaModFix/>
            </a:blip>
            <a:stretch>
              <a:fillRect/>
            </a:stretch>
          </a:blipFill>
          <a:ln>
            <a:noFill/>
          </a:ln>
        </p:spPr>
        <p:txBody>
          <a:bodyPr/>
          <a:lstStyle/>
          <a:p>
            <a:endParaRPr lang="en-US"/>
          </a:p>
        </p:txBody>
      </p:sp>
      <p:sp>
        <p:nvSpPr>
          <p:cNvPr id="154" name="Google Shape;154;p18"/>
          <p:cNvSpPr txBox="1"/>
          <p:nvPr/>
        </p:nvSpPr>
        <p:spPr>
          <a:xfrm>
            <a:off x="938850" y="2950650"/>
            <a:ext cx="5440800" cy="9567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US" sz="4800">
                <a:latin typeface="Helvetica Neue"/>
                <a:ea typeface="Helvetica Neue"/>
                <a:cs typeface="Helvetica Neue"/>
                <a:sym typeface="Helvetica Neue"/>
              </a:rPr>
              <a:t>Nature (genetics)</a:t>
            </a:r>
            <a:endParaRPr sz="4800">
              <a:latin typeface="Helvetica Neue"/>
              <a:ea typeface="Helvetica Neue"/>
              <a:cs typeface="Helvetica Neue"/>
              <a:sym typeface="Helvetica Neue"/>
            </a:endParaRPr>
          </a:p>
          <a:p>
            <a:pPr marL="457200" lvl="0" indent="0" algn="l" rtl="0">
              <a:spcBef>
                <a:spcPts val="0"/>
              </a:spcBef>
              <a:spcAft>
                <a:spcPts val="0"/>
              </a:spcAft>
              <a:buNone/>
            </a:pPr>
            <a:endParaRPr sz="4800">
              <a:latin typeface="Helvetica Neue"/>
              <a:ea typeface="Helvetica Neue"/>
              <a:cs typeface="Helvetica Neue"/>
              <a:sym typeface="Helvetica Neue"/>
            </a:endParaRPr>
          </a:p>
        </p:txBody>
      </p:sp>
      <p:sp>
        <p:nvSpPr>
          <p:cNvPr id="155" name="Google Shape;155;p18"/>
          <p:cNvSpPr txBox="1"/>
          <p:nvPr/>
        </p:nvSpPr>
        <p:spPr>
          <a:xfrm>
            <a:off x="9163225" y="2849850"/>
            <a:ext cx="7192200" cy="115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latin typeface="Helvetica Neue"/>
                <a:ea typeface="Helvetica Neue"/>
                <a:cs typeface="Helvetica Neue"/>
                <a:sym typeface="Helvetica Neue"/>
              </a:rPr>
              <a:t>Nurture (environment)</a:t>
            </a:r>
            <a:endParaRPr sz="4800">
              <a:latin typeface="Helvetica Neue"/>
              <a:ea typeface="Helvetica Neue"/>
              <a:cs typeface="Helvetica Neue"/>
              <a:sym typeface="Helvetica Neue"/>
            </a:endParaRPr>
          </a:p>
        </p:txBody>
      </p:sp>
      <p:sp>
        <p:nvSpPr>
          <p:cNvPr id="156" name="Google Shape;156;p18"/>
          <p:cNvSpPr txBox="1"/>
          <p:nvPr/>
        </p:nvSpPr>
        <p:spPr>
          <a:xfrm>
            <a:off x="5048375" y="4910400"/>
            <a:ext cx="6241500" cy="115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latin typeface="Helvetica Neue"/>
                <a:ea typeface="Helvetica Neue"/>
                <a:cs typeface="Helvetica Neue"/>
                <a:sym typeface="Helvetica Neue"/>
              </a:rPr>
              <a:t>Human behavior</a:t>
            </a:r>
            <a:endParaRPr sz="4800">
              <a:latin typeface="Helvetica Neue"/>
              <a:ea typeface="Helvetica Neue"/>
              <a:cs typeface="Helvetica Neue"/>
              <a:sym typeface="Helvetica Neue"/>
            </a:endParaRPr>
          </a:p>
        </p:txBody>
      </p:sp>
      <p:cxnSp>
        <p:nvCxnSpPr>
          <p:cNvPr id="157" name="Google Shape;157;p18"/>
          <p:cNvCxnSpPr>
            <a:stCxn id="154" idx="2"/>
          </p:cNvCxnSpPr>
          <p:nvPr/>
        </p:nvCxnSpPr>
        <p:spPr>
          <a:xfrm>
            <a:off x="3659250" y="3907350"/>
            <a:ext cx="1527600" cy="1054500"/>
          </a:xfrm>
          <a:prstGeom prst="straightConnector1">
            <a:avLst/>
          </a:prstGeom>
          <a:noFill/>
          <a:ln w="76200" cap="flat" cmpd="sng">
            <a:solidFill>
              <a:schemeClr val="dk1"/>
            </a:solidFill>
            <a:prstDash val="solid"/>
            <a:round/>
            <a:headEnd type="none" w="med" len="med"/>
            <a:tailEnd type="triangle" w="med" len="med"/>
          </a:ln>
        </p:spPr>
      </p:cxnSp>
      <p:cxnSp>
        <p:nvCxnSpPr>
          <p:cNvPr id="158" name="Google Shape;158;p18"/>
          <p:cNvCxnSpPr/>
          <p:nvPr/>
        </p:nvCxnSpPr>
        <p:spPr>
          <a:xfrm flipH="1">
            <a:off x="9050875" y="3958800"/>
            <a:ext cx="1063200" cy="951600"/>
          </a:xfrm>
          <a:prstGeom prst="straightConnector1">
            <a:avLst/>
          </a:prstGeom>
          <a:noFill/>
          <a:ln w="76200" cap="flat" cmpd="sng">
            <a:solidFill>
              <a:schemeClr val="dk1"/>
            </a:solidFill>
            <a:prstDash val="solid"/>
            <a:round/>
            <a:headEnd type="none" w="med" len="med"/>
            <a:tailEnd type="triangle" w="med" len="med"/>
          </a:ln>
        </p:spPr>
      </p:cxnSp>
      <p:sp>
        <p:nvSpPr>
          <p:cNvPr id="159" name="Google Shape;159;p18"/>
          <p:cNvSpPr txBox="1"/>
          <p:nvPr/>
        </p:nvSpPr>
        <p:spPr>
          <a:xfrm>
            <a:off x="881750" y="7073800"/>
            <a:ext cx="9820200" cy="236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latin typeface="Helvetica Neue"/>
                <a:ea typeface="Helvetica Neue"/>
                <a:cs typeface="Helvetica Neue"/>
                <a:sym typeface="Helvetica Neue"/>
              </a:rPr>
              <a:t>Modern nature versus nurture discussions focus on epigenetics—the study of how genes are expressed—adding a complexity to the nature versus nurture discussion.</a:t>
            </a:r>
            <a:endParaRPr sz="3600">
              <a:latin typeface="Helvetica Neue"/>
              <a:ea typeface="Helvetica Neue"/>
              <a:cs typeface="Helvetica Neue"/>
              <a:sym typeface="Helvetica Neue"/>
            </a:endParaRPr>
          </a:p>
        </p:txBody>
      </p:sp>
      <p:sp>
        <p:nvSpPr>
          <p:cNvPr id="160" name="Google Shape;160;p18"/>
          <p:cNvSpPr txBox="1"/>
          <p:nvPr/>
        </p:nvSpPr>
        <p:spPr>
          <a:xfrm>
            <a:off x="10840375" y="4232900"/>
            <a:ext cx="5256000" cy="10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500" i="1">
                <a:latin typeface="Helvetica Neue"/>
                <a:ea typeface="Helvetica Neue"/>
                <a:cs typeface="Helvetica Neue"/>
                <a:sym typeface="Helvetica Neue"/>
              </a:rPr>
              <a:t>How big is each role?</a:t>
            </a:r>
            <a:endParaRPr sz="3500" i="1">
              <a:latin typeface="Helvetica Neue"/>
              <a:ea typeface="Helvetica Neue"/>
              <a:cs typeface="Helvetica Neue"/>
              <a:sym typeface="Helvetica Neue"/>
            </a:endParaRPr>
          </a:p>
        </p:txBody>
      </p:sp>
      <p:sp>
        <p:nvSpPr>
          <p:cNvPr id="161" name="Google Shape;161;p18"/>
          <p:cNvSpPr txBox="1"/>
          <p:nvPr/>
        </p:nvSpPr>
        <p:spPr>
          <a:xfrm>
            <a:off x="408904" y="487100"/>
            <a:ext cx="17470200" cy="1154400"/>
          </a:xfrm>
          <a:prstGeom prst="rect">
            <a:avLst/>
          </a:prstGeom>
          <a:noFill/>
          <a:ln>
            <a:noFill/>
          </a:ln>
        </p:spPr>
        <p:txBody>
          <a:bodyPr spcFirstLastPara="1" wrap="square" lIns="0" tIns="0" rIns="0" bIns="0" anchor="t" anchorCtr="0">
            <a:spAutoFit/>
          </a:bodyPr>
          <a:lstStyle/>
          <a:p>
            <a:pPr marL="0" marR="0" lvl="0" indent="0" algn="l" rtl="0">
              <a:lnSpc>
                <a:spcPct val="102000"/>
              </a:lnSpc>
              <a:spcBef>
                <a:spcPts val="0"/>
              </a:spcBef>
              <a:spcAft>
                <a:spcPts val="0"/>
              </a:spcAft>
              <a:buNone/>
            </a:pPr>
            <a:r>
              <a:rPr lang="en-US" sz="7500">
                <a:solidFill>
                  <a:srgbClr val="F9F9F4"/>
                </a:solidFill>
                <a:latin typeface="Georgia"/>
                <a:ea typeface="Georgia"/>
                <a:cs typeface="Georgia"/>
                <a:sym typeface="Georgia"/>
              </a:rPr>
              <a:t>Present Day Understanding</a:t>
            </a:r>
            <a:endParaRPr sz="900">
              <a:latin typeface="Georgia"/>
              <a:ea typeface="Georgia"/>
              <a:cs typeface="Georgia"/>
              <a:sym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65"/>
        <p:cNvGrpSpPr/>
        <p:nvPr/>
      </p:nvGrpSpPr>
      <p:grpSpPr>
        <a:xfrm>
          <a:off x="0" y="0"/>
          <a:ext cx="0" cy="0"/>
          <a:chOff x="0" y="0"/>
          <a:chExt cx="0" cy="0"/>
        </a:xfrm>
      </p:grpSpPr>
      <p:grpSp>
        <p:nvGrpSpPr>
          <p:cNvPr id="166" name="Google Shape;166;p19"/>
          <p:cNvGrpSpPr/>
          <p:nvPr/>
        </p:nvGrpSpPr>
        <p:grpSpPr>
          <a:xfrm>
            <a:off x="-168750" y="-1343050"/>
            <a:ext cx="18603620" cy="3266948"/>
            <a:chOff x="0" y="-47625"/>
            <a:chExt cx="5812723" cy="860425"/>
          </a:xfrm>
        </p:grpSpPr>
        <p:sp>
          <p:nvSpPr>
            <p:cNvPr id="167" name="Google Shape;167;p19"/>
            <p:cNvSpPr/>
            <p:nvPr/>
          </p:nvSpPr>
          <p:spPr>
            <a:xfrm>
              <a:off x="0" y="0"/>
              <a:ext cx="5812723" cy="812800"/>
            </a:xfrm>
            <a:custGeom>
              <a:avLst/>
              <a:gdLst/>
              <a:ahLst/>
              <a:cxnLst/>
              <a:rect l="l" t="t" r="r" b="b"/>
              <a:pathLst>
                <a:path w="5812723" h="812800" extrusionOk="0">
                  <a:moveTo>
                    <a:pt x="0" y="0"/>
                  </a:moveTo>
                  <a:lnTo>
                    <a:pt x="5812723" y="0"/>
                  </a:lnTo>
                  <a:lnTo>
                    <a:pt x="5812723" y="812800"/>
                  </a:lnTo>
                  <a:lnTo>
                    <a:pt x="0" y="812800"/>
                  </a:lnTo>
                  <a:close/>
                </a:path>
              </a:pathLst>
            </a:custGeom>
            <a:solidFill>
              <a:srgbClr val="000000"/>
            </a:solidFill>
            <a:ln>
              <a:noFill/>
            </a:ln>
          </p:spPr>
          <p:txBody>
            <a:bodyPr/>
            <a:lstStyle/>
            <a:p>
              <a:endParaRPr lang="en-US"/>
            </a:p>
          </p:txBody>
        </p:sp>
        <p:sp>
          <p:nvSpPr>
            <p:cNvPr id="168" name="Google Shape;168;p19"/>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69" name="Google Shape;169;p19"/>
          <p:cNvSpPr txBox="1"/>
          <p:nvPr/>
        </p:nvSpPr>
        <p:spPr>
          <a:xfrm>
            <a:off x="789412" y="7973497"/>
            <a:ext cx="10775700" cy="2154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endParaRPr>
              <a:latin typeface="Helvetica Neue"/>
              <a:ea typeface="Helvetica Neue"/>
              <a:cs typeface="Helvetica Neue"/>
              <a:sym typeface="Helvetica Neue"/>
            </a:endParaRPr>
          </a:p>
        </p:txBody>
      </p:sp>
      <p:sp>
        <p:nvSpPr>
          <p:cNvPr id="170" name="Google Shape;170;p19"/>
          <p:cNvSpPr txBox="1"/>
          <p:nvPr/>
        </p:nvSpPr>
        <p:spPr>
          <a:xfrm>
            <a:off x="408904" y="487100"/>
            <a:ext cx="17470200" cy="1154400"/>
          </a:xfrm>
          <a:prstGeom prst="rect">
            <a:avLst/>
          </a:prstGeom>
          <a:noFill/>
          <a:ln>
            <a:noFill/>
          </a:ln>
        </p:spPr>
        <p:txBody>
          <a:bodyPr spcFirstLastPara="1" wrap="square" lIns="0" tIns="0" rIns="0" bIns="0" anchor="t" anchorCtr="0">
            <a:spAutoFit/>
          </a:bodyPr>
          <a:lstStyle/>
          <a:p>
            <a:pPr marL="0" marR="0" lvl="0" indent="0" algn="l" rtl="0">
              <a:lnSpc>
                <a:spcPct val="102000"/>
              </a:lnSpc>
              <a:spcBef>
                <a:spcPts val="0"/>
              </a:spcBef>
              <a:spcAft>
                <a:spcPts val="0"/>
              </a:spcAft>
              <a:buNone/>
            </a:pPr>
            <a:r>
              <a:rPr lang="en-US" sz="7500">
                <a:solidFill>
                  <a:srgbClr val="F9F9F4"/>
                </a:solidFill>
                <a:latin typeface="Georgia"/>
                <a:ea typeface="Georgia"/>
                <a:cs typeface="Georgia"/>
                <a:sym typeface="Georgia"/>
              </a:rPr>
              <a:t>Nature vs. Nurture &amp; Freeman and Mead</a:t>
            </a:r>
            <a:endParaRPr sz="900">
              <a:latin typeface="Georgia"/>
              <a:ea typeface="Georgia"/>
              <a:cs typeface="Georgia"/>
              <a:sym typeface="Georgia"/>
            </a:endParaRPr>
          </a:p>
        </p:txBody>
      </p:sp>
      <p:sp>
        <p:nvSpPr>
          <p:cNvPr id="171" name="Google Shape;171;p19"/>
          <p:cNvSpPr txBox="1"/>
          <p:nvPr/>
        </p:nvSpPr>
        <p:spPr>
          <a:xfrm>
            <a:off x="803925" y="2710275"/>
            <a:ext cx="15661200" cy="3715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023">
                <a:solidFill>
                  <a:srgbClr val="040303"/>
                </a:solidFill>
                <a:latin typeface="Helvetica Neue"/>
                <a:ea typeface="Helvetica Neue"/>
                <a:cs typeface="Helvetica Neue"/>
                <a:sym typeface="Helvetica Neue"/>
              </a:rPr>
              <a:t>Freeman alleged Boas wanted evidence of cultural determinism and prompted Mead to search for examples of cultural influence on human behavior.</a:t>
            </a:r>
            <a:endParaRPr sz="4023">
              <a:solidFill>
                <a:srgbClr val="040303"/>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4023">
              <a:solidFill>
                <a:srgbClr val="040303"/>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US" sz="4023">
                <a:solidFill>
                  <a:srgbClr val="040303"/>
                </a:solidFill>
                <a:latin typeface="Helvetica Neue"/>
                <a:ea typeface="Helvetica Neue"/>
                <a:cs typeface="Helvetica Neue"/>
                <a:sym typeface="Helvetica Neue"/>
              </a:rPr>
              <a:t>Freeman was adamant that Mead and other cultural determinists were completely against genetics influencing human behaviors.</a:t>
            </a:r>
            <a:endParaRPr sz="4023">
              <a:solidFill>
                <a:srgbClr val="040303"/>
              </a:solidFill>
              <a:latin typeface="Helvetica Neue"/>
              <a:ea typeface="Helvetica Neue"/>
              <a:cs typeface="Helvetica Neue"/>
              <a:sym typeface="Helvetica Neue"/>
            </a:endParaRPr>
          </a:p>
        </p:txBody>
      </p:sp>
      <p:sp>
        <p:nvSpPr>
          <p:cNvPr id="172" name="Google Shape;172;p19"/>
          <p:cNvSpPr/>
          <p:nvPr/>
        </p:nvSpPr>
        <p:spPr>
          <a:xfrm>
            <a:off x="14304498" y="9205554"/>
            <a:ext cx="2954802" cy="482811"/>
          </a:xfrm>
          <a:custGeom>
            <a:avLst/>
            <a:gdLst/>
            <a:ahLst/>
            <a:cxnLst/>
            <a:rect l="l" t="t" r="r" b="b"/>
            <a:pathLst>
              <a:path w="2954802" h="482811" extrusionOk="0">
                <a:moveTo>
                  <a:pt x="0" y="0"/>
                </a:moveTo>
                <a:lnTo>
                  <a:pt x="2954802" y="0"/>
                </a:lnTo>
                <a:lnTo>
                  <a:pt x="2954802" y="482810"/>
                </a:lnTo>
                <a:lnTo>
                  <a:pt x="0" y="482810"/>
                </a:lnTo>
                <a:lnTo>
                  <a:pt x="0" y="0"/>
                </a:lnTo>
                <a:close/>
              </a:path>
            </a:pathLst>
          </a:custGeom>
          <a:blipFill rotWithShape="1">
            <a:blip r:embed="rId3">
              <a:alphaModFix/>
            </a:blip>
            <a:stretch>
              <a:fillRect/>
            </a:stretch>
          </a:blipFill>
          <a:ln>
            <a:noFill/>
          </a:ln>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80"/>
        <p:cNvGrpSpPr/>
        <p:nvPr/>
      </p:nvGrpSpPr>
      <p:grpSpPr>
        <a:xfrm>
          <a:off x="0" y="0"/>
          <a:ext cx="0" cy="0"/>
          <a:chOff x="0" y="0"/>
          <a:chExt cx="0" cy="0"/>
        </a:xfrm>
      </p:grpSpPr>
      <p:grpSp>
        <p:nvGrpSpPr>
          <p:cNvPr id="181" name="Google Shape;181;p20"/>
          <p:cNvGrpSpPr/>
          <p:nvPr/>
        </p:nvGrpSpPr>
        <p:grpSpPr>
          <a:xfrm>
            <a:off x="17259300" y="-180826"/>
            <a:ext cx="3086104" cy="10467826"/>
            <a:chOff x="0" y="-47625"/>
            <a:chExt cx="812800" cy="2756958"/>
          </a:xfrm>
        </p:grpSpPr>
        <p:sp>
          <p:nvSpPr>
            <p:cNvPr id="182" name="Google Shape;182;p20"/>
            <p:cNvSpPr/>
            <p:nvPr/>
          </p:nvSpPr>
          <p:spPr>
            <a:xfrm>
              <a:off x="0" y="0"/>
              <a:ext cx="270933" cy="2709333"/>
            </a:xfrm>
            <a:custGeom>
              <a:avLst/>
              <a:gdLst/>
              <a:ahLst/>
              <a:cxnLst/>
              <a:rect l="l" t="t" r="r" b="b"/>
              <a:pathLst>
                <a:path w="270933" h="2709333" extrusionOk="0">
                  <a:moveTo>
                    <a:pt x="0" y="0"/>
                  </a:moveTo>
                  <a:lnTo>
                    <a:pt x="270933" y="0"/>
                  </a:lnTo>
                  <a:lnTo>
                    <a:pt x="270933" y="2709333"/>
                  </a:lnTo>
                  <a:lnTo>
                    <a:pt x="0" y="2709333"/>
                  </a:lnTo>
                  <a:close/>
                </a:path>
              </a:pathLst>
            </a:custGeom>
            <a:solidFill>
              <a:srgbClr val="F9F9F4"/>
            </a:solidFill>
            <a:ln>
              <a:noFill/>
            </a:ln>
          </p:spPr>
          <p:txBody>
            <a:bodyPr/>
            <a:lstStyle/>
            <a:p>
              <a:endParaRPr lang="en-US"/>
            </a:p>
          </p:txBody>
        </p:sp>
        <p:sp>
          <p:nvSpPr>
            <p:cNvPr id="183" name="Google Shape;183;p2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84" name="Google Shape;184;p20"/>
          <p:cNvSpPr/>
          <p:nvPr/>
        </p:nvSpPr>
        <p:spPr>
          <a:xfrm>
            <a:off x="14892846" y="9201069"/>
            <a:ext cx="2583568" cy="422152"/>
          </a:xfrm>
          <a:custGeom>
            <a:avLst/>
            <a:gdLst/>
            <a:ahLst/>
            <a:cxnLst/>
            <a:rect l="l" t="t" r="r" b="b"/>
            <a:pathLst>
              <a:path w="2583568" h="422152" extrusionOk="0">
                <a:moveTo>
                  <a:pt x="0" y="0"/>
                </a:moveTo>
                <a:lnTo>
                  <a:pt x="2583568" y="0"/>
                </a:lnTo>
                <a:lnTo>
                  <a:pt x="2583568" y="422152"/>
                </a:lnTo>
                <a:lnTo>
                  <a:pt x="0" y="422152"/>
                </a:lnTo>
                <a:lnTo>
                  <a:pt x="0" y="0"/>
                </a:lnTo>
                <a:close/>
              </a:path>
            </a:pathLst>
          </a:custGeom>
          <a:blipFill rotWithShape="1">
            <a:blip r:embed="rId3">
              <a:alphaModFix/>
            </a:blip>
            <a:stretch>
              <a:fillRect/>
            </a:stretch>
          </a:blipFill>
          <a:ln>
            <a:noFill/>
          </a:ln>
        </p:spPr>
        <p:txBody>
          <a:bodyPr/>
          <a:lstStyle/>
          <a:p>
            <a:endParaRPr lang="en-US"/>
          </a:p>
        </p:txBody>
      </p:sp>
      <p:grpSp>
        <p:nvGrpSpPr>
          <p:cNvPr id="185" name="Google Shape;185;p20"/>
          <p:cNvGrpSpPr/>
          <p:nvPr/>
        </p:nvGrpSpPr>
        <p:grpSpPr>
          <a:xfrm>
            <a:off x="15781899" y="-1762440"/>
            <a:ext cx="8654941" cy="10321742"/>
            <a:chOff x="0" y="-241102"/>
            <a:chExt cx="11539922" cy="13762323"/>
          </a:xfrm>
        </p:grpSpPr>
        <p:grpSp>
          <p:nvGrpSpPr>
            <p:cNvPr id="186" name="Google Shape;186;p20"/>
            <p:cNvGrpSpPr/>
            <p:nvPr/>
          </p:nvGrpSpPr>
          <p:grpSpPr>
            <a:xfrm>
              <a:off x="0" y="-241102"/>
              <a:ext cx="4351786" cy="13762323"/>
              <a:chOff x="0" y="-47625"/>
              <a:chExt cx="859612" cy="2718483"/>
            </a:xfrm>
          </p:grpSpPr>
          <p:sp>
            <p:nvSpPr>
              <p:cNvPr id="187" name="Google Shape;187;p20"/>
              <p:cNvSpPr/>
              <p:nvPr/>
            </p:nvSpPr>
            <p:spPr>
              <a:xfrm>
                <a:off x="0" y="0"/>
                <a:ext cx="859612" cy="2670858"/>
              </a:xfrm>
              <a:custGeom>
                <a:avLst/>
                <a:gdLst/>
                <a:ahLst/>
                <a:cxnLst/>
                <a:rect l="l" t="t" r="r" b="b"/>
                <a:pathLst>
                  <a:path w="859612" h="2670858" extrusionOk="0">
                    <a:moveTo>
                      <a:pt x="0" y="0"/>
                    </a:moveTo>
                    <a:lnTo>
                      <a:pt x="859612" y="0"/>
                    </a:lnTo>
                    <a:lnTo>
                      <a:pt x="859612" y="2670858"/>
                    </a:lnTo>
                    <a:lnTo>
                      <a:pt x="0" y="2670858"/>
                    </a:lnTo>
                    <a:close/>
                  </a:path>
                </a:pathLst>
              </a:custGeom>
              <a:solidFill>
                <a:srgbClr val="000000">
                  <a:alpha val="0"/>
                </a:srgbClr>
              </a:solidFill>
              <a:ln w="38100" cap="flat" cmpd="sng">
                <a:solidFill>
                  <a:srgbClr val="000000"/>
                </a:solidFill>
                <a:prstDash val="solid"/>
                <a:round/>
                <a:headEnd type="none" w="sm" len="sm"/>
                <a:tailEnd type="none" w="sm" len="sm"/>
              </a:ln>
            </p:spPr>
            <p:txBody>
              <a:bodyPr/>
              <a:lstStyle/>
              <a:p>
                <a:endParaRPr lang="en-US"/>
              </a:p>
            </p:txBody>
          </p:sp>
          <p:sp>
            <p:nvSpPr>
              <p:cNvPr id="188" name="Google Shape;188;p2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89" name="Google Shape;189;p20"/>
            <p:cNvGrpSpPr/>
            <p:nvPr/>
          </p:nvGrpSpPr>
          <p:grpSpPr>
            <a:xfrm>
              <a:off x="878398" y="574337"/>
              <a:ext cx="4351786" cy="12131445"/>
              <a:chOff x="0" y="-47625"/>
              <a:chExt cx="859612" cy="2396335"/>
            </a:xfrm>
          </p:grpSpPr>
          <p:sp>
            <p:nvSpPr>
              <p:cNvPr id="190" name="Google Shape;190;p20"/>
              <p:cNvSpPr/>
              <p:nvPr/>
            </p:nvSpPr>
            <p:spPr>
              <a:xfrm>
                <a:off x="0" y="0"/>
                <a:ext cx="859612" cy="2348710"/>
              </a:xfrm>
              <a:custGeom>
                <a:avLst/>
                <a:gdLst/>
                <a:ahLst/>
                <a:cxnLst/>
                <a:rect l="l" t="t" r="r" b="b"/>
                <a:pathLst>
                  <a:path w="859612" h="2348710" extrusionOk="0">
                    <a:moveTo>
                      <a:pt x="0" y="0"/>
                    </a:moveTo>
                    <a:lnTo>
                      <a:pt x="859612" y="0"/>
                    </a:lnTo>
                    <a:lnTo>
                      <a:pt x="859612" y="2348710"/>
                    </a:lnTo>
                    <a:lnTo>
                      <a:pt x="0" y="2348710"/>
                    </a:lnTo>
                    <a:close/>
                  </a:path>
                </a:pathLst>
              </a:custGeom>
              <a:solidFill>
                <a:srgbClr val="000000">
                  <a:alpha val="0"/>
                </a:srgbClr>
              </a:solidFill>
              <a:ln w="38100" cap="flat" cmpd="sng">
                <a:solidFill>
                  <a:srgbClr val="000000"/>
                </a:solidFill>
                <a:prstDash val="solid"/>
                <a:round/>
                <a:headEnd type="none" w="sm" len="sm"/>
                <a:tailEnd type="none" w="sm" len="sm"/>
              </a:ln>
            </p:spPr>
            <p:txBody>
              <a:bodyPr/>
              <a:lstStyle/>
              <a:p>
                <a:endParaRPr lang="en-US"/>
              </a:p>
            </p:txBody>
          </p:sp>
          <p:sp>
            <p:nvSpPr>
              <p:cNvPr id="191" name="Google Shape;191;p2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192" name="Google Shape;192;p20"/>
            <p:cNvCxnSpPr/>
            <p:nvPr/>
          </p:nvCxnSpPr>
          <p:spPr>
            <a:xfrm>
              <a:off x="1797592" y="1415494"/>
              <a:ext cx="25400" cy="9691497"/>
            </a:xfrm>
            <a:prstGeom prst="straightConnector1">
              <a:avLst/>
            </a:prstGeom>
            <a:noFill/>
            <a:ln w="50800" cap="flat" cmpd="sng">
              <a:solidFill>
                <a:srgbClr val="000000"/>
              </a:solidFill>
              <a:prstDash val="dot"/>
              <a:round/>
              <a:headEnd type="none" w="sm" len="sm"/>
              <a:tailEnd type="none" w="sm" len="sm"/>
            </a:ln>
          </p:spPr>
        </p:cxnSp>
        <p:cxnSp>
          <p:nvCxnSpPr>
            <p:cNvPr id="193" name="Google Shape;193;p20"/>
            <p:cNvCxnSpPr/>
            <p:nvPr/>
          </p:nvCxnSpPr>
          <p:spPr>
            <a:xfrm>
              <a:off x="1848392" y="11081658"/>
              <a:ext cx="9691530" cy="0"/>
            </a:xfrm>
            <a:prstGeom prst="straightConnector1">
              <a:avLst/>
            </a:prstGeom>
            <a:noFill/>
            <a:ln w="50800" cap="flat" cmpd="sng">
              <a:solidFill>
                <a:srgbClr val="000000"/>
              </a:solidFill>
              <a:prstDash val="dot"/>
              <a:round/>
              <a:headEnd type="none" w="sm" len="sm"/>
              <a:tailEnd type="none" w="sm" len="sm"/>
            </a:ln>
          </p:spPr>
        </p:cxnSp>
      </p:grpSp>
      <p:sp>
        <p:nvSpPr>
          <p:cNvPr id="194" name="Google Shape;194;p20"/>
          <p:cNvSpPr txBox="1"/>
          <p:nvPr/>
        </p:nvSpPr>
        <p:spPr>
          <a:xfrm>
            <a:off x="601877" y="527295"/>
            <a:ext cx="14291100" cy="923400"/>
          </a:xfrm>
          <a:prstGeom prst="rect">
            <a:avLst/>
          </a:prstGeom>
          <a:noFill/>
          <a:ln>
            <a:noFill/>
          </a:ln>
        </p:spPr>
        <p:txBody>
          <a:bodyPr spcFirstLastPara="1" wrap="square" lIns="0" tIns="0" rIns="0" bIns="0" anchor="t" anchorCtr="0">
            <a:spAutoFit/>
          </a:bodyPr>
          <a:lstStyle/>
          <a:p>
            <a:pPr marL="0" marR="0" lvl="0" indent="0" algn="l" rtl="0">
              <a:lnSpc>
                <a:spcPct val="149008"/>
              </a:lnSpc>
              <a:spcBef>
                <a:spcPts val="0"/>
              </a:spcBef>
              <a:spcAft>
                <a:spcPts val="0"/>
              </a:spcAft>
              <a:buNone/>
            </a:pPr>
            <a:r>
              <a:rPr lang="en-US" sz="6000">
                <a:latin typeface="Georgia"/>
                <a:ea typeface="Georgia"/>
                <a:cs typeface="Georgia"/>
                <a:sym typeface="Georgia"/>
              </a:rPr>
              <a:t>The Controversy Continues</a:t>
            </a:r>
            <a:endParaRPr sz="6000">
              <a:latin typeface="Georgia"/>
              <a:ea typeface="Georgia"/>
              <a:cs typeface="Georgia"/>
              <a:sym typeface="Georgia"/>
            </a:endParaRPr>
          </a:p>
        </p:txBody>
      </p:sp>
      <p:sp>
        <p:nvSpPr>
          <p:cNvPr id="195" name="Google Shape;195;p20"/>
          <p:cNvSpPr txBox="1"/>
          <p:nvPr/>
        </p:nvSpPr>
        <p:spPr>
          <a:xfrm>
            <a:off x="1089200" y="2022825"/>
            <a:ext cx="13502700" cy="58368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r>
              <a:rPr lang="en-US" sz="3600">
                <a:solidFill>
                  <a:schemeClr val="dk1"/>
                </a:solidFill>
                <a:latin typeface="Helvetica Neue"/>
                <a:ea typeface="Helvetica Neue"/>
                <a:cs typeface="Helvetica Neue"/>
                <a:sym typeface="Helvetica Neue"/>
              </a:rPr>
              <a:t>Mead had her own understanding of nature versus nurture. In regards to adolescence, Mead wrote, </a:t>
            </a:r>
            <a:endParaRPr sz="3600">
              <a:solidFill>
                <a:schemeClr val="dk1"/>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3600">
              <a:solidFill>
                <a:schemeClr val="dk1"/>
              </a:solidFill>
              <a:latin typeface="Helvetica Neue"/>
              <a:ea typeface="Helvetica Neue"/>
              <a:cs typeface="Helvetica Neue"/>
              <a:sym typeface="Helvetica Neue"/>
            </a:endParaRPr>
          </a:p>
          <a:p>
            <a:pPr marL="2286000" lvl="0" indent="0" algn="l" rtl="0">
              <a:lnSpc>
                <a:spcPct val="115000"/>
              </a:lnSpc>
              <a:spcBef>
                <a:spcPts val="0"/>
              </a:spcBef>
              <a:spcAft>
                <a:spcPts val="0"/>
              </a:spcAft>
              <a:buNone/>
            </a:pPr>
            <a:r>
              <a:rPr lang="en-US" sz="3600">
                <a:solidFill>
                  <a:schemeClr val="dk1"/>
                </a:solidFill>
                <a:latin typeface="Helvetica Neue"/>
                <a:ea typeface="Helvetica Neue"/>
                <a:cs typeface="Helvetica Neue"/>
                <a:sym typeface="Helvetica Neue"/>
              </a:rPr>
              <a:t>“If the same process takes a different form in two different environments, we cannot make any explanations in terms of the process, for that is the same in both cases. But the social environment is very different, and it is to it that we must look for an explanation” (Mead 1928, 159) </a:t>
            </a:r>
            <a:endParaRPr sz="3600">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203"/>
        <p:cNvGrpSpPr/>
        <p:nvPr/>
      </p:nvGrpSpPr>
      <p:grpSpPr>
        <a:xfrm>
          <a:off x="0" y="0"/>
          <a:ext cx="0" cy="0"/>
          <a:chOff x="0" y="0"/>
          <a:chExt cx="0" cy="0"/>
        </a:xfrm>
      </p:grpSpPr>
      <p:sp>
        <p:nvSpPr>
          <p:cNvPr id="204" name="Google Shape;204;p21"/>
          <p:cNvSpPr/>
          <p:nvPr/>
        </p:nvSpPr>
        <p:spPr>
          <a:xfrm>
            <a:off x="14234538" y="8921042"/>
            <a:ext cx="3024762" cy="494242"/>
          </a:xfrm>
          <a:custGeom>
            <a:avLst/>
            <a:gdLst/>
            <a:ahLst/>
            <a:cxnLst/>
            <a:rect l="l" t="t" r="r" b="b"/>
            <a:pathLst>
              <a:path w="3024762" h="494242" extrusionOk="0">
                <a:moveTo>
                  <a:pt x="0" y="0"/>
                </a:moveTo>
                <a:lnTo>
                  <a:pt x="3024762" y="0"/>
                </a:lnTo>
                <a:lnTo>
                  <a:pt x="3024762" y="494242"/>
                </a:lnTo>
                <a:lnTo>
                  <a:pt x="0" y="494242"/>
                </a:lnTo>
                <a:lnTo>
                  <a:pt x="0" y="0"/>
                </a:lnTo>
                <a:close/>
              </a:path>
            </a:pathLst>
          </a:custGeom>
          <a:blipFill rotWithShape="1">
            <a:blip r:embed="rId3">
              <a:alphaModFix/>
            </a:blip>
            <a:stretch>
              <a:fillRect/>
            </a:stretch>
          </a:blipFill>
          <a:ln>
            <a:noFill/>
          </a:ln>
        </p:spPr>
        <p:txBody>
          <a:bodyPr/>
          <a:lstStyle/>
          <a:p>
            <a:endParaRPr lang="en-US"/>
          </a:p>
        </p:txBody>
      </p:sp>
      <p:grpSp>
        <p:nvGrpSpPr>
          <p:cNvPr id="205" name="Google Shape;205;p21"/>
          <p:cNvGrpSpPr/>
          <p:nvPr/>
        </p:nvGrpSpPr>
        <p:grpSpPr>
          <a:xfrm>
            <a:off x="0" y="-1030925"/>
            <a:ext cx="18384524" cy="3266945"/>
            <a:chOff x="0" y="-47625"/>
            <a:chExt cx="5047365" cy="860424"/>
          </a:xfrm>
        </p:grpSpPr>
        <p:sp>
          <p:nvSpPr>
            <p:cNvPr id="206" name="Google Shape;206;p21"/>
            <p:cNvSpPr/>
            <p:nvPr/>
          </p:nvSpPr>
          <p:spPr>
            <a:xfrm>
              <a:off x="0" y="-1"/>
              <a:ext cx="5047365" cy="812800"/>
            </a:xfrm>
            <a:custGeom>
              <a:avLst/>
              <a:gdLst/>
              <a:ahLst/>
              <a:cxnLst/>
              <a:rect l="l" t="t" r="r" b="b"/>
              <a:pathLst>
                <a:path w="5784946" h="812800" extrusionOk="0">
                  <a:moveTo>
                    <a:pt x="0" y="0"/>
                  </a:moveTo>
                  <a:lnTo>
                    <a:pt x="5784946" y="0"/>
                  </a:lnTo>
                  <a:lnTo>
                    <a:pt x="5784946" y="812800"/>
                  </a:lnTo>
                  <a:lnTo>
                    <a:pt x="0" y="812800"/>
                  </a:lnTo>
                  <a:close/>
                </a:path>
              </a:pathLst>
            </a:custGeom>
            <a:solidFill>
              <a:srgbClr val="000000"/>
            </a:solidFill>
            <a:ln>
              <a:noFill/>
            </a:ln>
          </p:spPr>
          <p:txBody>
            <a:bodyPr/>
            <a:lstStyle/>
            <a:p>
              <a:endParaRPr lang="en-US"/>
            </a:p>
          </p:txBody>
        </p:sp>
        <p:sp>
          <p:nvSpPr>
            <p:cNvPr id="207" name="Google Shape;207;p21"/>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8" name="Google Shape;208;p21"/>
          <p:cNvGrpSpPr/>
          <p:nvPr/>
        </p:nvGrpSpPr>
        <p:grpSpPr>
          <a:xfrm>
            <a:off x="1661503" y="2715325"/>
            <a:ext cx="15956325" cy="6539762"/>
            <a:chOff x="0" y="-85725"/>
            <a:chExt cx="21275100" cy="8719683"/>
          </a:xfrm>
        </p:grpSpPr>
        <p:sp>
          <p:nvSpPr>
            <p:cNvPr id="209" name="Google Shape;209;p21"/>
            <p:cNvSpPr txBox="1"/>
            <p:nvPr/>
          </p:nvSpPr>
          <p:spPr>
            <a:xfrm>
              <a:off x="0" y="1504158"/>
              <a:ext cx="21275100" cy="7129800"/>
            </a:xfrm>
            <a:prstGeom prst="rect">
              <a:avLst/>
            </a:prstGeom>
            <a:noFill/>
            <a:ln>
              <a:noFill/>
            </a:ln>
          </p:spPr>
          <p:txBody>
            <a:bodyPr spcFirstLastPara="1" wrap="square" lIns="0" tIns="0" rIns="0" bIns="0" anchor="t" anchorCtr="0">
              <a:spAutoFit/>
            </a:bodyPr>
            <a:lstStyle/>
            <a:p>
              <a:pPr marL="457200" lvl="0" indent="-419100" algn="l" rtl="0">
                <a:lnSpc>
                  <a:spcPct val="154000"/>
                </a:lnSpc>
                <a:spcBef>
                  <a:spcPts val="0"/>
                </a:spcBef>
                <a:spcAft>
                  <a:spcPts val="0"/>
                </a:spcAft>
                <a:buClr>
                  <a:schemeClr val="dk1"/>
                </a:buClr>
                <a:buSzPts val="3000"/>
                <a:buFont typeface="Helvetica Neue"/>
                <a:buChar char="●"/>
              </a:pPr>
              <a:r>
                <a:rPr lang="en-US" sz="3000">
                  <a:solidFill>
                    <a:schemeClr val="dk1"/>
                  </a:solidFill>
                  <a:latin typeface="Helvetica Neue"/>
                  <a:ea typeface="Helvetica Neue"/>
                  <a:cs typeface="Helvetica Neue"/>
                  <a:sym typeface="Helvetica Neue"/>
                </a:rPr>
                <a:t>Explored the concept of nature versus nurture from an anthropological standpoint and the ways the two intersect.</a:t>
              </a:r>
              <a:endParaRPr sz="3000">
                <a:solidFill>
                  <a:schemeClr val="dk1"/>
                </a:solidFill>
                <a:latin typeface="Helvetica Neue"/>
                <a:ea typeface="Helvetica Neue"/>
                <a:cs typeface="Helvetica Neue"/>
                <a:sym typeface="Helvetica Neue"/>
              </a:endParaRPr>
            </a:p>
            <a:p>
              <a:pPr marL="457200" lvl="0" indent="-419100" algn="l" rtl="0">
                <a:lnSpc>
                  <a:spcPct val="154000"/>
                </a:lnSpc>
                <a:spcBef>
                  <a:spcPts val="0"/>
                </a:spcBef>
                <a:spcAft>
                  <a:spcPts val="0"/>
                </a:spcAft>
                <a:buClr>
                  <a:schemeClr val="dk1"/>
                </a:buClr>
                <a:buSzPts val="3000"/>
                <a:buFont typeface="Helvetica Neue"/>
                <a:buChar char="●"/>
              </a:pPr>
              <a:r>
                <a:rPr lang="en-US" sz="3000">
                  <a:solidFill>
                    <a:schemeClr val="dk1"/>
                  </a:solidFill>
                  <a:latin typeface="Helvetica Neue"/>
                  <a:ea typeface="Helvetica Neue"/>
                  <a:cs typeface="Helvetica Neue"/>
                  <a:sym typeface="Helvetica Neue"/>
                </a:rPr>
                <a:t>Expressed how Freeman’s and Mead’s writing on Samoa incorporated the idea of nature versus nurture.</a:t>
              </a:r>
              <a:endParaRPr sz="3000">
                <a:solidFill>
                  <a:schemeClr val="dk1"/>
                </a:solidFill>
                <a:latin typeface="Helvetica Neue"/>
                <a:ea typeface="Helvetica Neue"/>
                <a:cs typeface="Helvetica Neue"/>
                <a:sym typeface="Helvetica Neue"/>
              </a:endParaRPr>
            </a:p>
            <a:p>
              <a:pPr marL="0" marR="0" lvl="0" indent="0" algn="l" rtl="0">
                <a:lnSpc>
                  <a:spcPct val="154000"/>
                </a:lnSpc>
                <a:spcBef>
                  <a:spcPts val="0"/>
                </a:spcBef>
                <a:spcAft>
                  <a:spcPts val="0"/>
                </a:spcAft>
                <a:buNone/>
              </a:pPr>
              <a:endParaRPr sz="3000">
                <a:latin typeface="Helvetica Neue"/>
                <a:ea typeface="Helvetica Neue"/>
                <a:cs typeface="Helvetica Neue"/>
                <a:sym typeface="Helvetica Neue"/>
              </a:endParaRPr>
            </a:p>
            <a:p>
              <a:pPr marL="914400" marR="0" lvl="0" indent="0" algn="l" rtl="0">
                <a:lnSpc>
                  <a:spcPct val="154000"/>
                </a:lnSpc>
                <a:spcBef>
                  <a:spcPts val="0"/>
                </a:spcBef>
                <a:spcAft>
                  <a:spcPts val="0"/>
                </a:spcAft>
                <a:buNone/>
              </a:pPr>
              <a:r>
                <a:rPr lang="en-US" sz="3000" i="0" u="none" strike="noStrike" cap="none">
                  <a:solidFill>
                    <a:srgbClr val="000000"/>
                  </a:solidFill>
                  <a:latin typeface="Helvetica Neue"/>
                  <a:ea typeface="Helvetica Neue"/>
                  <a:cs typeface="Helvetica Neue"/>
                  <a:sym typeface="Helvetica Neue"/>
                </a:rPr>
                <a:t> </a:t>
              </a:r>
              <a:endParaRPr sz="3000">
                <a:latin typeface="Helvetica Neue"/>
                <a:ea typeface="Helvetica Neue"/>
                <a:cs typeface="Helvetica Neue"/>
                <a:sym typeface="Helvetica Neue"/>
              </a:endParaRPr>
            </a:p>
            <a:p>
              <a:pPr marL="914400" marR="0" lvl="0" indent="0" algn="l" rtl="0">
                <a:lnSpc>
                  <a:spcPct val="154000"/>
                </a:lnSpc>
                <a:spcBef>
                  <a:spcPts val="0"/>
                </a:spcBef>
                <a:spcAft>
                  <a:spcPts val="0"/>
                </a:spcAft>
                <a:buNone/>
              </a:pPr>
              <a:endParaRPr sz="3000">
                <a:latin typeface="Helvetica Neue"/>
                <a:ea typeface="Helvetica Neue"/>
                <a:cs typeface="Helvetica Neue"/>
                <a:sym typeface="Helvetica Neue"/>
              </a:endParaRPr>
            </a:p>
            <a:p>
              <a:pPr marL="0" marR="0" lvl="0" indent="0" algn="l" rtl="0">
                <a:lnSpc>
                  <a:spcPct val="154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210" name="Google Shape;210;p21"/>
            <p:cNvSpPr txBox="1"/>
            <p:nvPr/>
          </p:nvSpPr>
          <p:spPr>
            <a:xfrm>
              <a:off x="0" y="-85725"/>
              <a:ext cx="16913700" cy="989700"/>
            </a:xfrm>
            <a:prstGeom prst="rect">
              <a:avLst/>
            </a:prstGeom>
            <a:noFill/>
            <a:ln>
              <a:noFill/>
            </a:ln>
          </p:spPr>
          <p:txBody>
            <a:bodyPr spcFirstLastPara="1" wrap="square" lIns="0" tIns="0" rIns="0" bIns="0" anchor="t" anchorCtr="0">
              <a:spAutoFit/>
            </a:bodyPr>
            <a:lstStyle/>
            <a:p>
              <a:pPr marL="0" marR="0" lvl="0" indent="0" algn="l" rtl="0">
                <a:lnSpc>
                  <a:spcPct val="139995"/>
                </a:lnSpc>
                <a:spcBef>
                  <a:spcPts val="0"/>
                </a:spcBef>
                <a:spcAft>
                  <a:spcPts val="0"/>
                </a:spcAft>
                <a:buNone/>
              </a:pPr>
              <a:r>
                <a:rPr lang="en-US" sz="4823" i="0" u="none" strike="noStrike" cap="none">
                  <a:solidFill>
                    <a:srgbClr val="040303"/>
                  </a:solidFill>
                  <a:latin typeface="Helvetica Neue"/>
                  <a:ea typeface="Helvetica Neue"/>
                  <a:cs typeface="Helvetica Neue"/>
                  <a:sym typeface="Helvetica Neue"/>
                </a:rPr>
                <a:t>Let's </a:t>
              </a:r>
              <a:r>
                <a:rPr lang="en-US" sz="4823">
                  <a:solidFill>
                    <a:srgbClr val="040303"/>
                  </a:solidFill>
                  <a:latin typeface="Helvetica Neue"/>
                  <a:ea typeface="Helvetica Neue"/>
                  <a:cs typeface="Helvetica Neue"/>
                  <a:sym typeface="Helvetica Neue"/>
                </a:rPr>
                <a:t>put</a:t>
              </a:r>
              <a:r>
                <a:rPr lang="en-US" sz="4823" i="0" u="none" strike="noStrike" cap="none">
                  <a:solidFill>
                    <a:srgbClr val="040303"/>
                  </a:solidFill>
                  <a:latin typeface="Helvetica Neue"/>
                  <a:ea typeface="Helvetica Neue"/>
                  <a:cs typeface="Helvetica Neue"/>
                  <a:sym typeface="Helvetica Neue"/>
                </a:rPr>
                <a:t> this all together! </a:t>
              </a:r>
              <a:endParaRPr sz="2200">
                <a:latin typeface="Helvetica Neue"/>
                <a:ea typeface="Helvetica Neue"/>
                <a:cs typeface="Helvetica Neue"/>
                <a:sym typeface="Helvetica Neue"/>
              </a:endParaRPr>
            </a:p>
          </p:txBody>
        </p:sp>
      </p:grpSp>
      <p:sp>
        <p:nvSpPr>
          <p:cNvPr id="211" name="Google Shape;211;p21"/>
          <p:cNvSpPr/>
          <p:nvPr/>
        </p:nvSpPr>
        <p:spPr>
          <a:xfrm rot="2181239">
            <a:off x="-1994211" y="7133376"/>
            <a:ext cx="7311839" cy="2388534"/>
          </a:xfrm>
          <a:custGeom>
            <a:avLst/>
            <a:gdLst/>
            <a:ahLst/>
            <a:cxnLst/>
            <a:rect l="l" t="t" r="r" b="b"/>
            <a:pathLst>
              <a:path w="7315200" h="2389632" extrusionOk="0">
                <a:moveTo>
                  <a:pt x="0" y="0"/>
                </a:moveTo>
                <a:lnTo>
                  <a:pt x="7315200" y="0"/>
                </a:lnTo>
                <a:lnTo>
                  <a:pt x="7315200" y="2389632"/>
                </a:lnTo>
                <a:lnTo>
                  <a:pt x="0" y="2389632"/>
                </a:lnTo>
                <a:lnTo>
                  <a:pt x="0" y="0"/>
                </a:lnTo>
                <a:close/>
              </a:path>
            </a:pathLst>
          </a:custGeom>
          <a:blipFill rotWithShape="1">
            <a:blip r:embed="rId4">
              <a:alphaModFix/>
            </a:blip>
            <a:stretch>
              <a:fillRect/>
            </a:stretch>
          </a:blipFill>
          <a:ln>
            <a:noFill/>
          </a:ln>
        </p:spPr>
        <p:txBody>
          <a:bodyPr/>
          <a:lstStyle/>
          <a:p>
            <a:endParaRPr lang="en-US"/>
          </a:p>
        </p:txBody>
      </p:sp>
      <p:sp>
        <p:nvSpPr>
          <p:cNvPr id="212" name="Google Shape;212;p21"/>
          <p:cNvSpPr txBox="1"/>
          <p:nvPr/>
        </p:nvSpPr>
        <p:spPr>
          <a:xfrm>
            <a:off x="649018" y="600936"/>
            <a:ext cx="9816000" cy="1508400"/>
          </a:xfrm>
          <a:prstGeom prst="rect">
            <a:avLst/>
          </a:prstGeom>
          <a:noFill/>
          <a:ln>
            <a:noFill/>
          </a:ln>
        </p:spPr>
        <p:txBody>
          <a:bodyPr spcFirstLastPara="1" wrap="square" lIns="0" tIns="0" rIns="0" bIns="0" anchor="t" anchorCtr="0">
            <a:spAutoFit/>
          </a:bodyPr>
          <a:lstStyle/>
          <a:p>
            <a:pPr marL="0" marR="0" lvl="0" indent="0" algn="l" rtl="0">
              <a:lnSpc>
                <a:spcPct val="102000"/>
              </a:lnSpc>
              <a:spcBef>
                <a:spcPts val="0"/>
              </a:spcBef>
              <a:spcAft>
                <a:spcPts val="0"/>
              </a:spcAft>
              <a:buNone/>
            </a:pPr>
            <a:r>
              <a:rPr lang="en-US" sz="7200">
                <a:solidFill>
                  <a:srgbClr val="F9F9F4"/>
                </a:solidFill>
                <a:latin typeface="Georgia"/>
                <a:ea typeface="Georgia"/>
                <a:cs typeface="Georgia"/>
                <a:sym typeface="Georgia"/>
              </a:rPr>
              <a:t>Wrap-Up</a:t>
            </a:r>
            <a:r>
              <a:rPr lang="en-US" sz="7200" i="0" u="none" strike="noStrike" cap="none">
                <a:solidFill>
                  <a:srgbClr val="F9F9F4"/>
                </a:solidFill>
                <a:latin typeface="Georgia"/>
                <a:ea typeface="Georgia"/>
                <a:cs typeface="Georgia"/>
                <a:sym typeface="Georgia"/>
              </a:rPr>
              <a:t> </a:t>
            </a:r>
            <a:r>
              <a:rPr lang="en-US" sz="9800" i="0" u="none" strike="noStrike" cap="none">
                <a:solidFill>
                  <a:srgbClr val="F9F9F4"/>
                </a:solidFill>
                <a:latin typeface="Georgia"/>
                <a:ea typeface="Georgia"/>
                <a:cs typeface="Georgia"/>
                <a:sym typeface="Georgia"/>
              </a:rPr>
              <a:t> </a:t>
            </a:r>
            <a:endParaRPr>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379</Words>
  <Application>Microsoft Office PowerPoint</Application>
  <PresentationFormat>Custom</PresentationFormat>
  <Paragraphs>50</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Helvetica Neue</vt:lpstr>
      <vt:lpstr>Arial</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Chip Colwell</dc:creator>
  <cp:lastModifiedBy>Chip Colwell</cp:lastModifiedBy>
  <cp:revision>1</cp:revision>
  <dcterms:modified xsi:type="dcterms:W3CDTF">2023-10-19T16:26:45Z</dcterms:modified>
</cp:coreProperties>
</file>