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Georgia" panose="02040502050405020303" pitchFamily="18" charset="0"/>
      <p:regular r:id="rId17"/>
      <p:bold r:id="rId18"/>
      <p:italic r:id="rId19"/>
      <p:boldItalic r:id="rId20"/>
    </p:embeddedFont>
    <p:embeddedFont>
      <p:font typeface="Helvetica Neue" panose="020B060402020202020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e936d8ad17_0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1e936d8ad17_0_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e936d8ad17_0_52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6" name="Google Shape;226;g1e936d8ad17_0_52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7" name="Google Shape;227;g1e936d8ad17_0_52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1e936d8ad17_0_52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1e936d8ad17_0_52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30" name="Google Shape;230;g1e936d8ad17_0_52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e936d8ad17_0_89: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1e936d8ad17_0_89: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e936d8ad17_0_17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g1e936d8ad17_0_17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g1e936d8ad17_0_17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e936d8ad17_0_17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e936d8ad17_0_17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g1e936d8ad17_0_17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e936d8ad17_0_267: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1e936d8ad17_0_267: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3" name="Google Shape;173;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4" name="Google Shape;174;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7" name="Google Shape;177;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e936d8ad17_0_437: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1e936d8ad17_0_437: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3" name="Google Shape;203;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4" name="Google Shape;204;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7" name="Google Shape;207;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5"/>
            <a:ext cx="18288118" cy="5324362"/>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3900" cy="2509800"/>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7</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grpSp>
        <p:nvGrpSpPr>
          <p:cNvPr id="94" name="Google Shape;94;p13"/>
          <p:cNvGrpSpPr/>
          <p:nvPr/>
        </p:nvGrpSpPr>
        <p:grpSpPr>
          <a:xfrm>
            <a:off x="38119" y="-4395961"/>
            <a:ext cx="19443600" cy="19443600"/>
            <a:chOff x="25" y="17"/>
            <a:chExt cx="25924800" cy="25924800"/>
          </a:xfrm>
        </p:grpSpPr>
        <p:cxnSp>
          <p:nvCxnSpPr>
            <p:cNvPr id="95" name="Google Shape;95;p13"/>
            <p:cNvCxnSpPr/>
            <p:nvPr/>
          </p:nvCxnSpPr>
          <p:spPr>
            <a:xfrm rot="10800000" flipH="1">
              <a:off x="25" y="11335860"/>
              <a:ext cx="25924800" cy="25500"/>
            </a:xfrm>
            <a:prstGeom prst="straightConnector1">
              <a:avLst/>
            </a:prstGeom>
            <a:noFill/>
            <a:ln w="50800" cap="flat" cmpd="sng">
              <a:solidFill>
                <a:srgbClr val="F9F9F4"/>
              </a:solidFill>
              <a:prstDash val="dash"/>
              <a:round/>
              <a:headEnd type="none" w="sm" len="sm"/>
              <a:tailEnd type="none" w="sm" len="sm"/>
            </a:ln>
          </p:spPr>
        </p:cxnSp>
        <p:cxnSp>
          <p:nvCxnSpPr>
            <p:cNvPr id="96" name="Google Shape;96;p13"/>
            <p:cNvCxnSpPr/>
            <p:nvPr/>
          </p:nvCxnSpPr>
          <p:spPr>
            <a:xfrm rot="10800000">
              <a:off x="881364" y="17"/>
              <a:ext cx="0" cy="25924800"/>
            </a:xfrm>
            <a:prstGeom prst="straightConnector1">
              <a:avLst/>
            </a:prstGeom>
            <a:noFill/>
            <a:ln w="50800" cap="flat" cmpd="sng">
              <a:solidFill>
                <a:srgbClr val="F9F9F4"/>
              </a:solidFill>
              <a:prstDash val="dash"/>
              <a:round/>
              <a:headEnd type="none" w="sm" len="sm"/>
              <a:tailEnd type="none" w="sm" len="sm"/>
            </a:ln>
          </p:spPr>
        </p:cxnSp>
      </p:grpSp>
      <p:sp>
        <p:nvSpPr>
          <p:cNvPr id="97" name="Google Shape;97;p13"/>
          <p:cNvSpPr txBox="1"/>
          <p:nvPr/>
        </p:nvSpPr>
        <p:spPr>
          <a:xfrm>
            <a:off x="1028700" y="2237022"/>
            <a:ext cx="16617600" cy="11082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Clr>
                <a:srgbClr val="000000"/>
              </a:buClr>
              <a:buFont typeface="Arial"/>
              <a:buNone/>
            </a:pPr>
            <a:r>
              <a:rPr lang="en-US" sz="7200">
                <a:solidFill>
                  <a:srgbClr val="F9F9F4"/>
                </a:solidFill>
                <a:latin typeface="Helvetica Neue"/>
                <a:ea typeface="Helvetica Neue"/>
                <a:cs typeface="Helvetica Neue"/>
                <a:sym typeface="Helvetica Neue"/>
              </a:rPr>
              <a:t>Freeman’s Career</a:t>
            </a:r>
            <a:endParaRPr sz="720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231"/>
        <p:cNvGrpSpPr/>
        <p:nvPr/>
      </p:nvGrpSpPr>
      <p:grpSpPr>
        <a:xfrm>
          <a:off x="0" y="0"/>
          <a:ext cx="0" cy="0"/>
          <a:chOff x="0" y="0"/>
          <a:chExt cx="0" cy="0"/>
        </a:xfrm>
      </p:grpSpPr>
      <p:sp>
        <p:nvSpPr>
          <p:cNvPr id="232" name="Google Shape;232;p22"/>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233" name="Google Shape;233;p22"/>
          <p:cNvGrpSpPr/>
          <p:nvPr/>
        </p:nvGrpSpPr>
        <p:grpSpPr>
          <a:xfrm>
            <a:off x="0" y="-1030925"/>
            <a:ext cx="18384524" cy="3266945"/>
            <a:chOff x="0" y="-47625"/>
            <a:chExt cx="5047365" cy="860424"/>
          </a:xfrm>
        </p:grpSpPr>
        <p:sp>
          <p:nvSpPr>
            <p:cNvPr id="234" name="Google Shape;234;p22"/>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235" name="Google Shape;235;p22"/>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6" name="Google Shape;236;p22"/>
          <p:cNvGrpSpPr/>
          <p:nvPr/>
        </p:nvGrpSpPr>
        <p:grpSpPr>
          <a:xfrm>
            <a:off x="1661503" y="2715325"/>
            <a:ext cx="15956325" cy="5117537"/>
            <a:chOff x="0" y="-85725"/>
            <a:chExt cx="21275100" cy="6823383"/>
          </a:xfrm>
        </p:grpSpPr>
        <p:sp>
          <p:nvSpPr>
            <p:cNvPr id="237" name="Google Shape;237;p22"/>
            <p:cNvSpPr txBox="1"/>
            <p:nvPr/>
          </p:nvSpPr>
          <p:spPr>
            <a:xfrm>
              <a:off x="0" y="1504158"/>
              <a:ext cx="21275100" cy="5233500"/>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The significant milestones in Freeman’s career were identified.</a:t>
              </a:r>
              <a:endParaRPr sz="300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Freeman’s critique of Mead’s work was investigated. </a:t>
              </a:r>
              <a:endParaRPr sz="3000">
                <a:solidFill>
                  <a:schemeClr val="dk1"/>
                </a:solidFill>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a:solidFill>
                    <a:srgbClr val="000000"/>
                  </a:solidFill>
                  <a:latin typeface="Helvetica Neue"/>
                  <a:ea typeface="Helvetica Neue"/>
                  <a:cs typeface="Helvetica Neue"/>
                  <a:sym typeface="Helvetica Neue"/>
                </a:rPr>
                <a:t> </a:t>
              </a: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38" name="Google Shape;238;p22"/>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239" name="Google Shape;239;p22"/>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240" name="Google Shape;240;p22"/>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05" name="Google Shape;105;p14"/>
          <p:cNvSpPr txBox="1"/>
          <p:nvPr/>
        </p:nvSpPr>
        <p:spPr>
          <a:xfrm>
            <a:off x="4449325" y="2734275"/>
            <a:ext cx="10871700" cy="4734000"/>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Topics </a:t>
            </a:r>
            <a:endParaRPr sz="4000" b="1">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A critique of Freeman's career</a:t>
            </a:r>
            <a:endParaRPr sz="280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Unit Learning Objectives</a:t>
            </a:r>
            <a:r>
              <a:rPr lang="en-US" sz="4000">
                <a:solidFill>
                  <a:srgbClr val="040303"/>
                </a:solidFill>
                <a:latin typeface="Helvetica Neue"/>
                <a:ea typeface="Helvetica Neue"/>
                <a:cs typeface="Helvetica Neue"/>
                <a:sym typeface="Helvetica Neue"/>
              </a:rPr>
              <a:t> </a:t>
            </a:r>
            <a:endParaRPr sz="40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Identify the significant milestones in Freeman’s Career</a:t>
            </a:r>
            <a:endParaRPr sz="28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Investigate Freeman’s critique of Mead’s work</a:t>
            </a:r>
            <a:endParaRPr sz="280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2"/>
            <a:ext cx="16230707" cy="7981023"/>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1504000" y="3637975"/>
            <a:ext cx="15279900" cy="44334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3600">
                <a:solidFill>
                  <a:schemeClr val="lt2"/>
                </a:solidFill>
              </a:rPr>
              <a:t>In this unit (to accompany the SAPIENS podcast S6E4), students will learn counterarguments to Mead’s 1920s Samoan research from her harshest critic, Derek Freeman. Taking into consideration Freeman’s experiences and how he presented his research and conclusions, students will critically consider if his arguments hold weight and what lessons scholars can garner from the Mead versus Freeman controversy. </a:t>
            </a:r>
            <a:endParaRPr sz="3600">
              <a:solidFill>
                <a:schemeClr val="lt2"/>
              </a:solidFill>
              <a:latin typeface="Helvetica Neue"/>
              <a:ea typeface="Helvetica Neue"/>
              <a:cs typeface="Helvetica Neue"/>
              <a:sym typeface="Helvetica Neue"/>
            </a:endParaRPr>
          </a:p>
        </p:txBody>
      </p:sp>
      <p:grpSp>
        <p:nvGrpSpPr>
          <p:cNvPr id="118" name="Google Shape;118;p15"/>
          <p:cNvGrpSpPr/>
          <p:nvPr/>
        </p:nvGrpSpPr>
        <p:grpSpPr>
          <a:xfrm>
            <a:off x="1028700" y="333523"/>
            <a:ext cx="16230707" cy="3266853"/>
            <a:chOff x="0" y="-47625"/>
            <a:chExt cx="4274726" cy="860400"/>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1" name="Google Shape;121;p15"/>
          <p:cNvCxnSpPr/>
          <p:nvPr/>
        </p:nvCxnSpPr>
        <p:spPr>
          <a:xfrm>
            <a:off x="7648001" y="8313425"/>
            <a:ext cx="2991900" cy="0"/>
          </a:xfrm>
          <a:prstGeom prst="straightConnector1">
            <a:avLst/>
          </a:prstGeom>
          <a:noFill/>
          <a:ln w="38100" cap="flat" cmpd="sng">
            <a:solidFill>
              <a:srgbClr val="F9F9F4"/>
            </a:solidFill>
            <a:prstDash val="solid"/>
            <a:round/>
            <a:headEnd type="none" w="sm" len="sm"/>
            <a:tailEnd type="none" w="sm" len="sm"/>
          </a:ln>
        </p:spPr>
      </p:cxn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7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27"/>
        <p:cNvGrpSpPr/>
        <p:nvPr/>
      </p:nvGrpSpPr>
      <p:grpSpPr>
        <a:xfrm>
          <a:off x="0" y="0"/>
          <a:ext cx="0" cy="0"/>
          <a:chOff x="0" y="0"/>
          <a:chExt cx="0" cy="0"/>
        </a:xfrm>
      </p:grpSpPr>
      <p:sp>
        <p:nvSpPr>
          <p:cNvPr id="128" name="Google Shape;128;p16"/>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29" name="Google Shape;129;p16"/>
          <p:cNvGrpSpPr/>
          <p:nvPr/>
        </p:nvGrpSpPr>
        <p:grpSpPr>
          <a:xfrm>
            <a:off x="-2355147" y="-1463975"/>
            <a:ext cx="22998294" cy="3745215"/>
            <a:chOff x="0" y="-47625"/>
            <a:chExt cx="6057164" cy="986394"/>
          </a:xfrm>
        </p:grpSpPr>
        <p:sp>
          <p:nvSpPr>
            <p:cNvPr id="130" name="Google Shape;130;p16"/>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31" name="Google Shape;131;p16"/>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txBox="1"/>
          <p:nvPr/>
        </p:nvSpPr>
        <p:spPr>
          <a:xfrm>
            <a:off x="611621" y="909020"/>
            <a:ext cx="9512400" cy="12783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8304">
                <a:latin typeface="Georgia"/>
                <a:ea typeface="Georgia"/>
                <a:cs typeface="Georgia"/>
                <a:sym typeface="Georgia"/>
              </a:rPr>
              <a:t>Early Education</a:t>
            </a:r>
            <a:r>
              <a:rPr lang="en-US" sz="8304"/>
              <a:t> </a:t>
            </a:r>
            <a:r>
              <a:rPr lang="en-US" sz="8304" b="0" i="0" u="none" strike="noStrike" cap="none">
                <a:solidFill>
                  <a:srgbClr val="000000"/>
                </a:solidFill>
                <a:latin typeface="Arial"/>
                <a:ea typeface="Arial"/>
                <a:cs typeface="Arial"/>
                <a:sym typeface="Arial"/>
              </a:rPr>
              <a:t> </a:t>
            </a:r>
            <a:endParaRPr/>
          </a:p>
        </p:txBody>
      </p:sp>
      <p:cxnSp>
        <p:nvCxnSpPr>
          <p:cNvPr id="133" name="Google Shape;133;p16"/>
          <p:cNvCxnSpPr/>
          <p:nvPr/>
        </p:nvCxnSpPr>
        <p:spPr>
          <a:xfrm>
            <a:off x="708850" y="5982025"/>
            <a:ext cx="16096200" cy="34500"/>
          </a:xfrm>
          <a:prstGeom prst="straightConnector1">
            <a:avLst/>
          </a:prstGeom>
          <a:noFill/>
          <a:ln w="114300" cap="flat" cmpd="sng">
            <a:solidFill>
              <a:schemeClr val="lt2"/>
            </a:solidFill>
            <a:prstDash val="solid"/>
            <a:round/>
            <a:headEnd type="none" w="med" len="med"/>
            <a:tailEnd type="none" w="med" len="med"/>
          </a:ln>
        </p:spPr>
      </p:cxnSp>
      <p:cxnSp>
        <p:nvCxnSpPr>
          <p:cNvPr id="134" name="Google Shape;134;p16"/>
          <p:cNvCxnSpPr/>
          <p:nvPr/>
        </p:nvCxnSpPr>
        <p:spPr>
          <a:xfrm rot="10800000">
            <a:off x="760600" y="5204000"/>
            <a:ext cx="17400" cy="795300"/>
          </a:xfrm>
          <a:prstGeom prst="straightConnector1">
            <a:avLst/>
          </a:prstGeom>
          <a:noFill/>
          <a:ln w="76200" cap="flat" cmpd="sng">
            <a:solidFill>
              <a:srgbClr val="F9F9F4"/>
            </a:solidFill>
            <a:prstDash val="solid"/>
            <a:round/>
            <a:headEnd type="none" w="med" len="med"/>
            <a:tailEnd type="none" w="med" len="med"/>
          </a:ln>
        </p:spPr>
      </p:cxnSp>
      <p:sp>
        <p:nvSpPr>
          <p:cNvPr id="135" name="Google Shape;135;p16"/>
          <p:cNvSpPr txBox="1"/>
          <p:nvPr/>
        </p:nvSpPr>
        <p:spPr>
          <a:xfrm>
            <a:off x="187075" y="3878563"/>
            <a:ext cx="4979100" cy="18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9F9F4"/>
                </a:solidFill>
                <a:latin typeface="Helvetica Neue"/>
                <a:ea typeface="Helvetica Neue"/>
                <a:cs typeface="Helvetica Neue"/>
                <a:sym typeface="Helvetica Neue"/>
              </a:rPr>
              <a:t>August 15, 1916: Born in Wellington, New Zealand</a:t>
            </a:r>
            <a:endParaRPr sz="3000">
              <a:solidFill>
                <a:srgbClr val="F9F9F4"/>
              </a:solidFill>
              <a:latin typeface="Helvetica Neue"/>
              <a:ea typeface="Helvetica Neue"/>
              <a:cs typeface="Helvetica Neue"/>
              <a:sym typeface="Helvetica Neue"/>
            </a:endParaRPr>
          </a:p>
        </p:txBody>
      </p:sp>
      <p:cxnSp>
        <p:nvCxnSpPr>
          <p:cNvPr id="136" name="Google Shape;136;p16"/>
          <p:cNvCxnSpPr/>
          <p:nvPr/>
        </p:nvCxnSpPr>
        <p:spPr>
          <a:xfrm>
            <a:off x="7970275" y="5999300"/>
            <a:ext cx="0" cy="899100"/>
          </a:xfrm>
          <a:prstGeom prst="straightConnector1">
            <a:avLst/>
          </a:prstGeom>
          <a:noFill/>
          <a:ln w="76200" cap="flat" cmpd="sng">
            <a:solidFill>
              <a:srgbClr val="F9F9F4"/>
            </a:solidFill>
            <a:prstDash val="solid"/>
            <a:round/>
            <a:headEnd type="none" w="med" len="med"/>
            <a:tailEnd type="none" w="med" len="med"/>
          </a:ln>
        </p:spPr>
      </p:cxnSp>
      <p:sp>
        <p:nvSpPr>
          <p:cNvPr id="137" name="Google Shape;137;p16"/>
          <p:cNvSpPr txBox="1"/>
          <p:nvPr/>
        </p:nvSpPr>
        <p:spPr>
          <a:xfrm>
            <a:off x="4771750" y="7071200"/>
            <a:ext cx="6881100" cy="24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9F9F4"/>
                </a:solidFill>
                <a:latin typeface="Helvetica Neue"/>
                <a:ea typeface="Helvetica Neue"/>
                <a:cs typeface="Helvetica Neue"/>
                <a:sym typeface="Helvetica Neue"/>
              </a:rPr>
              <a:t>1934: Studied psychology, philosophy, and education at Victoria University College</a:t>
            </a:r>
            <a:endParaRPr sz="3000">
              <a:solidFill>
                <a:srgbClr val="F9F9F4"/>
              </a:solidFill>
              <a:latin typeface="Helvetica Neue"/>
              <a:ea typeface="Helvetica Neue"/>
              <a:cs typeface="Helvetica Neue"/>
              <a:sym typeface="Helvetica Neue"/>
            </a:endParaRPr>
          </a:p>
          <a:p>
            <a:pPr marL="457200" lvl="0" indent="-419100" algn="l" rtl="0">
              <a:spcBef>
                <a:spcPts val="0"/>
              </a:spcBef>
              <a:spcAft>
                <a:spcPts val="0"/>
              </a:spcAft>
              <a:buClr>
                <a:srgbClr val="F9F9F4"/>
              </a:buClr>
              <a:buSzPts val="3000"/>
              <a:buFont typeface="Helvetica Neue"/>
              <a:buChar char="-"/>
            </a:pPr>
            <a:r>
              <a:rPr lang="en-US" sz="3000">
                <a:solidFill>
                  <a:srgbClr val="F9F9F4"/>
                </a:solidFill>
                <a:latin typeface="Helvetica Neue"/>
                <a:ea typeface="Helvetica Neue"/>
                <a:cs typeface="Helvetica Neue"/>
                <a:sym typeface="Helvetica Neue"/>
              </a:rPr>
              <a:t>Socialization study of children</a:t>
            </a:r>
            <a:endParaRPr sz="3000">
              <a:solidFill>
                <a:srgbClr val="F9F9F4"/>
              </a:solidFill>
              <a:latin typeface="Helvetica Neue"/>
              <a:ea typeface="Helvetica Neue"/>
              <a:cs typeface="Helvetica Neue"/>
              <a:sym typeface="Helvetica Neue"/>
            </a:endParaRPr>
          </a:p>
          <a:p>
            <a:pPr marL="457200" lvl="0" indent="-419100" algn="l" rtl="0">
              <a:spcBef>
                <a:spcPts val="0"/>
              </a:spcBef>
              <a:spcAft>
                <a:spcPts val="0"/>
              </a:spcAft>
              <a:buClr>
                <a:srgbClr val="F9F9F4"/>
              </a:buClr>
              <a:buSzPts val="3000"/>
              <a:buFont typeface="Helvetica Neue"/>
              <a:buChar char="-"/>
            </a:pPr>
            <a:r>
              <a:rPr lang="en-US" sz="3000">
                <a:solidFill>
                  <a:srgbClr val="F9F9F4"/>
                </a:solidFill>
                <a:latin typeface="Helvetica Neue"/>
                <a:ea typeface="Helvetica Neue"/>
                <a:cs typeface="Helvetica Neue"/>
                <a:sym typeface="Helvetica Neue"/>
              </a:rPr>
              <a:t>Ernest Beaglehole</a:t>
            </a:r>
            <a:endParaRPr sz="3000">
              <a:solidFill>
                <a:srgbClr val="F9F9F4"/>
              </a:solidFill>
              <a:latin typeface="Helvetica Neue"/>
              <a:ea typeface="Helvetica Neue"/>
              <a:cs typeface="Helvetica Neue"/>
              <a:sym typeface="Helvetica Neue"/>
            </a:endParaRPr>
          </a:p>
        </p:txBody>
      </p:sp>
      <p:cxnSp>
        <p:nvCxnSpPr>
          <p:cNvPr id="138" name="Google Shape;138;p16"/>
          <p:cNvCxnSpPr/>
          <p:nvPr/>
        </p:nvCxnSpPr>
        <p:spPr>
          <a:xfrm rot="10800000">
            <a:off x="13502650" y="5117725"/>
            <a:ext cx="17400" cy="864300"/>
          </a:xfrm>
          <a:prstGeom prst="straightConnector1">
            <a:avLst/>
          </a:prstGeom>
          <a:noFill/>
          <a:ln w="76200" cap="flat" cmpd="sng">
            <a:solidFill>
              <a:srgbClr val="F9F9F4"/>
            </a:solidFill>
            <a:prstDash val="solid"/>
            <a:round/>
            <a:headEnd type="none" w="med" len="med"/>
            <a:tailEnd type="none" w="med" len="med"/>
          </a:ln>
        </p:spPr>
      </p:cxnSp>
      <p:sp>
        <p:nvSpPr>
          <p:cNvPr id="139" name="Google Shape;139;p16"/>
          <p:cNvSpPr txBox="1"/>
          <p:nvPr/>
        </p:nvSpPr>
        <p:spPr>
          <a:xfrm>
            <a:off x="10930525" y="2558775"/>
            <a:ext cx="6466200" cy="24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9F9F4"/>
                </a:solidFill>
                <a:latin typeface="Helvetica Neue"/>
                <a:ea typeface="Helvetica Neue"/>
                <a:cs typeface="Helvetica Neue"/>
                <a:sym typeface="Helvetica Neue"/>
              </a:rPr>
              <a:t>April 1940 - November 1943:</a:t>
            </a:r>
            <a:endParaRPr sz="3000">
              <a:solidFill>
                <a:srgbClr val="F9F9F4"/>
              </a:solidFill>
              <a:latin typeface="Helvetica Neue"/>
              <a:ea typeface="Helvetica Neue"/>
              <a:cs typeface="Helvetica Neue"/>
              <a:sym typeface="Helvetica Neue"/>
            </a:endParaRPr>
          </a:p>
          <a:p>
            <a:pPr marL="0" lvl="0" indent="0" algn="l" rtl="0">
              <a:spcBef>
                <a:spcPts val="0"/>
              </a:spcBef>
              <a:spcAft>
                <a:spcPts val="0"/>
              </a:spcAft>
              <a:buNone/>
            </a:pPr>
            <a:r>
              <a:rPr lang="en-US" sz="3000">
                <a:solidFill>
                  <a:srgbClr val="F9F9F4"/>
                </a:solidFill>
                <a:latin typeface="Helvetica Neue"/>
                <a:ea typeface="Helvetica Neue"/>
                <a:cs typeface="Helvetica Neue"/>
                <a:sym typeface="Helvetica Neue"/>
              </a:rPr>
              <a:t>Work in Samoa</a:t>
            </a:r>
            <a:endParaRPr sz="3000">
              <a:solidFill>
                <a:srgbClr val="F9F9F4"/>
              </a:solidFill>
              <a:latin typeface="Helvetica Neue"/>
              <a:ea typeface="Helvetica Neue"/>
              <a:cs typeface="Helvetica Neue"/>
              <a:sym typeface="Helvetica Neue"/>
            </a:endParaRPr>
          </a:p>
          <a:p>
            <a:pPr marL="457200" lvl="0" indent="-419100" algn="l" rtl="0">
              <a:spcBef>
                <a:spcPts val="0"/>
              </a:spcBef>
              <a:spcAft>
                <a:spcPts val="0"/>
              </a:spcAft>
              <a:buClr>
                <a:srgbClr val="F9F9F4"/>
              </a:buClr>
              <a:buSzPts val="3000"/>
              <a:buFont typeface="Helvetica Neue"/>
              <a:buChar char="-"/>
            </a:pPr>
            <a:r>
              <a:rPr lang="en-US" sz="3000">
                <a:solidFill>
                  <a:srgbClr val="F9F9F4"/>
                </a:solidFill>
                <a:latin typeface="Helvetica Neue"/>
                <a:ea typeface="Helvetica Neue"/>
                <a:cs typeface="Helvetica Neue"/>
                <a:sym typeface="Helvetica Neue"/>
              </a:rPr>
              <a:t>Fluency in language</a:t>
            </a:r>
            <a:endParaRPr sz="3000">
              <a:solidFill>
                <a:srgbClr val="F9F9F4"/>
              </a:solidFill>
              <a:latin typeface="Helvetica Neue"/>
              <a:ea typeface="Helvetica Neue"/>
              <a:cs typeface="Helvetica Neue"/>
              <a:sym typeface="Helvetica Neue"/>
            </a:endParaRPr>
          </a:p>
          <a:p>
            <a:pPr marL="457200" lvl="0" indent="-419100" algn="l" rtl="0">
              <a:spcBef>
                <a:spcPts val="0"/>
              </a:spcBef>
              <a:spcAft>
                <a:spcPts val="0"/>
              </a:spcAft>
              <a:buClr>
                <a:srgbClr val="F9F9F4"/>
              </a:buClr>
              <a:buSzPts val="3000"/>
              <a:buFont typeface="Helvetica Neue"/>
              <a:buChar char="-"/>
            </a:pPr>
            <a:r>
              <a:rPr lang="en-US" sz="3000">
                <a:solidFill>
                  <a:srgbClr val="F9F9F4"/>
                </a:solidFill>
                <a:latin typeface="Helvetica Neue"/>
                <a:ea typeface="Helvetica Neue"/>
                <a:cs typeface="Helvetica Neue"/>
                <a:sym typeface="Helvetica Neue"/>
              </a:rPr>
              <a:t>Chief title</a:t>
            </a:r>
            <a:endParaRPr sz="3000">
              <a:solidFill>
                <a:srgbClr val="F9F9F4"/>
              </a:solidFill>
              <a:latin typeface="Helvetica Neue"/>
              <a:ea typeface="Helvetica Neue"/>
              <a:cs typeface="Helvetica Neue"/>
              <a:sym typeface="Helvetica Neue"/>
            </a:endParaRPr>
          </a:p>
          <a:p>
            <a:pPr marL="457200" lvl="0" indent="-419100" algn="l" rtl="0">
              <a:spcBef>
                <a:spcPts val="0"/>
              </a:spcBef>
              <a:spcAft>
                <a:spcPts val="0"/>
              </a:spcAft>
              <a:buClr>
                <a:srgbClr val="F9F9F4"/>
              </a:buClr>
              <a:buSzPts val="3000"/>
              <a:buFont typeface="Helvetica Neue"/>
              <a:buChar char="-"/>
            </a:pPr>
            <a:r>
              <a:rPr lang="en-US" sz="3000">
                <a:solidFill>
                  <a:srgbClr val="F9F9F4"/>
                </a:solidFill>
                <a:latin typeface="Helvetica Neue"/>
                <a:ea typeface="Helvetica Neue"/>
                <a:cs typeface="Helvetica Neue"/>
                <a:sym typeface="Helvetica Neue"/>
              </a:rPr>
              <a:t>Archaeological studies</a:t>
            </a:r>
            <a:endParaRPr sz="3000">
              <a:solidFill>
                <a:srgbClr val="F9F9F4"/>
              </a:solidFill>
              <a:latin typeface="Helvetica Neue"/>
              <a:ea typeface="Helvetica Neue"/>
              <a:cs typeface="Helvetica Neue"/>
              <a:sym typeface="Helvetica Neue"/>
            </a:endParaRPr>
          </a:p>
        </p:txBody>
      </p:sp>
      <p:cxnSp>
        <p:nvCxnSpPr>
          <p:cNvPr id="140" name="Google Shape;140;p16"/>
          <p:cNvCxnSpPr/>
          <p:nvPr/>
        </p:nvCxnSpPr>
        <p:spPr>
          <a:xfrm>
            <a:off x="15784925" y="6085750"/>
            <a:ext cx="34500" cy="1071900"/>
          </a:xfrm>
          <a:prstGeom prst="straightConnector1">
            <a:avLst/>
          </a:prstGeom>
          <a:noFill/>
          <a:ln w="76200" cap="flat" cmpd="sng">
            <a:solidFill>
              <a:schemeClr val="lt2"/>
            </a:solidFill>
            <a:prstDash val="solid"/>
            <a:round/>
            <a:headEnd type="none" w="med" len="med"/>
            <a:tailEnd type="none" w="med" len="med"/>
          </a:ln>
        </p:spPr>
      </p:cxnSp>
      <p:sp>
        <p:nvSpPr>
          <p:cNvPr id="141" name="Google Shape;141;p16"/>
          <p:cNvSpPr txBox="1"/>
          <p:nvPr/>
        </p:nvSpPr>
        <p:spPr>
          <a:xfrm>
            <a:off x="12897625" y="7226875"/>
            <a:ext cx="5169600" cy="15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9F9F4"/>
                </a:solidFill>
                <a:latin typeface="Helvetica Neue"/>
                <a:ea typeface="Helvetica Neue"/>
                <a:cs typeface="Helvetica Neue"/>
                <a:sym typeface="Helvetica Neue"/>
              </a:rPr>
              <a:t>1943: Served in Royal New Zealand Naval Volunteer Rescue</a:t>
            </a:r>
            <a:endParaRPr sz="3000">
              <a:solidFill>
                <a:srgbClr val="F9F9F4"/>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45"/>
        <p:cNvGrpSpPr/>
        <p:nvPr/>
      </p:nvGrpSpPr>
      <p:grpSpPr>
        <a:xfrm>
          <a:off x="0" y="0"/>
          <a:ext cx="0" cy="0"/>
          <a:chOff x="0" y="0"/>
          <a:chExt cx="0" cy="0"/>
        </a:xfrm>
      </p:grpSpPr>
      <p:grpSp>
        <p:nvGrpSpPr>
          <p:cNvPr id="146" name="Google Shape;146;p17"/>
          <p:cNvGrpSpPr/>
          <p:nvPr/>
        </p:nvGrpSpPr>
        <p:grpSpPr>
          <a:xfrm>
            <a:off x="-2355147" y="-1463975"/>
            <a:ext cx="22998294" cy="3745215"/>
            <a:chOff x="0" y="-47625"/>
            <a:chExt cx="6057164" cy="986394"/>
          </a:xfrm>
        </p:grpSpPr>
        <p:sp>
          <p:nvSpPr>
            <p:cNvPr id="147" name="Google Shape;147;p17"/>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48" name="Google Shape;148;p17"/>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9" name="Google Shape;149;p17"/>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50" name="Google Shape;150;p17"/>
          <p:cNvSpPr txBox="1"/>
          <p:nvPr/>
        </p:nvSpPr>
        <p:spPr>
          <a:xfrm>
            <a:off x="266919" y="917239"/>
            <a:ext cx="9512400" cy="12783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8304">
                <a:solidFill>
                  <a:srgbClr val="F9F9F4"/>
                </a:solidFill>
                <a:latin typeface="Georgia"/>
                <a:ea typeface="Georgia"/>
                <a:cs typeface="Georgia"/>
                <a:sym typeface="Georgia"/>
              </a:rPr>
              <a:t>Iban and Doctorate</a:t>
            </a:r>
            <a:endParaRPr>
              <a:latin typeface="Georgia"/>
              <a:ea typeface="Georgia"/>
              <a:cs typeface="Georgia"/>
              <a:sym typeface="Georgia"/>
            </a:endParaRPr>
          </a:p>
        </p:txBody>
      </p:sp>
      <p:sp>
        <p:nvSpPr>
          <p:cNvPr id="151" name="Google Shape;151;p17"/>
          <p:cNvSpPr txBox="1"/>
          <p:nvPr/>
        </p:nvSpPr>
        <p:spPr>
          <a:xfrm>
            <a:off x="8165700" y="2478025"/>
            <a:ext cx="9093600" cy="5783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4800">
              <a:latin typeface="Helvetica Neue"/>
              <a:ea typeface="Helvetica Neue"/>
              <a:cs typeface="Helvetica Neue"/>
              <a:sym typeface="Helvetica Neue"/>
            </a:endParaRPr>
          </a:p>
        </p:txBody>
      </p:sp>
      <p:cxnSp>
        <p:nvCxnSpPr>
          <p:cNvPr id="152" name="Google Shape;152;p17"/>
          <p:cNvCxnSpPr/>
          <p:nvPr/>
        </p:nvCxnSpPr>
        <p:spPr>
          <a:xfrm>
            <a:off x="432225" y="5532500"/>
            <a:ext cx="17185500" cy="17400"/>
          </a:xfrm>
          <a:prstGeom prst="straightConnector1">
            <a:avLst/>
          </a:prstGeom>
          <a:noFill/>
          <a:ln w="114300" cap="flat" cmpd="sng">
            <a:solidFill>
              <a:srgbClr val="040303"/>
            </a:solidFill>
            <a:prstDash val="solid"/>
            <a:round/>
            <a:headEnd type="none" w="med" len="med"/>
            <a:tailEnd type="none" w="med" len="med"/>
          </a:ln>
        </p:spPr>
      </p:cxnSp>
      <p:cxnSp>
        <p:nvCxnSpPr>
          <p:cNvPr id="153" name="Google Shape;153;p17"/>
          <p:cNvCxnSpPr/>
          <p:nvPr/>
        </p:nvCxnSpPr>
        <p:spPr>
          <a:xfrm rot="10800000" flipH="1">
            <a:off x="726150" y="4685425"/>
            <a:ext cx="17400" cy="829800"/>
          </a:xfrm>
          <a:prstGeom prst="straightConnector1">
            <a:avLst/>
          </a:prstGeom>
          <a:noFill/>
          <a:ln w="76200" cap="flat" cmpd="sng">
            <a:solidFill>
              <a:srgbClr val="040303"/>
            </a:solidFill>
            <a:prstDash val="solid"/>
            <a:round/>
            <a:headEnd type="none" w="med" len="med"/>
            <a:tailEnd type="none" w="med" len="med"/>
          </a:ln>
        </p:spPr>
      </p:cxnSp>
      <p:sp>
        <p:nvSpPr>
          <p:cNvPr id="154" name="Google Shape;154;p17"/>
          <p:cNvSpPr txBox="1"/>
          <p:nvPr/>
        </p:nvSpPr>
        <p:spPr>
          <a:xfrm>
            <a:off x="155625" y="2628450"/>
            <a:ext cx="4789200" cy="20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Helvetica Neue"/>
                <a:ea typeface="Helvetica Neue"/>
                <a:cs typeface="Helvetica Neue"/>
                <a:sym typeface="Helvetica Neue"/>
              </a:rPr>
              <a:t>1946: Postgraduate studies at the London School of Economics and Political Science</a:t>
            </a:r>
            <a:endParaRPr sz="3000">
              <a:latin typeface="Helvetica Neue"/>
              <a:ea typeface="Helvetica Neue"/>
              <a:cs typeface="Helvetica Neue"/>
              <a:sym typeface="Helvetica Neue"/>
            </a:endParaRPr>
          </a:p>
        </p:txBody>
      </p:sp>
      <p:cxnSp>
        <p:nvCxnSpPr>
          <p:cNvPr id="155" name="Google Shape;155;p17"/>
          <p:cNvCxnSpPr/>
          <p:nvPr/>
        </p:nvCxnSpPr>
        <p:spPr>
          <a:xfrm>
            <a:off x="4391425" y="5584375"/>
            <a:ext cx="0" cy="985500"/>
          </a:xfrm>
          <a:prstGeom prst="straightConnector1">
            <a:avLst/>
          </a:prstGeom>
          <a:noFill/>
          <a:ln w="76200" cap="flat" cmpd="sng">
            <a:solidFill>
              <a:srgbClr val="040303"/>
            </a:solidFill>
            <a:prstDash val="solid"/>
            <a:round/>
            <a:headEnd type="none" w="med" len="med"/>
            <a:tailEnd type="none" w="med" len="med"/>
          </a:ln>
        </p:spPr>
      </p:cxnSp>
      <p:sp>
        <p:nvSpPr>
          <p:cNvPr id="156" name="Google Shape;156;p17"/>
          <p:cNvSpPr txBox="1"/>
          <p:nvPr/>
        </p:nvSpPr>
        <p:spPr>
          <a:xfrm>
            <a:off x="3457825" y="6759950"/>
            <a:ext cx="9512400" cy="26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Helvetica Neue"/>
                <a:ea typeface="Helvetica Neue"/>
                <a:cs typeface="Helvetica Neue"/>
                <a:sym typeface="Helvetica Neue"/>
              </a:rPr>
              <a:t>1948: Sarawak for field work among the Iban </a:t>
            </a:r>
            <a:endParaRPr sz="3000">
              <a:latin typeface="Helvetica Neue"/>
              <a:ea typeface="Helvetica Neue"/>
              <a:cs typeface="Helvetica Neue"/>
              <a:sym typeface="Helvetica Neue"/>
            </a:endParaRPr>
          </a:p>
          <a:p>
            <a:pPr marL="457200" lvl="0" indent="-419100" algn="l" rtl="0">
              <a:spcBef>
                <a:spcPts val="0"/>
              </a:spcBef>
              <a:spcAft>
                <a:spcPts val="0"/>
              </a:spcAft>
              <a:buSzPts val="3000"/>
              <a:buFont typeface="Helvetica Neue"/>
              <a:buChar char="-"/>
            </a:pPr>
            <a:r>
              <a:rPr lang="en-US" sz="3000">
                <a:latin typeface="Helvetica Neue"/>
                <a:ea typeface="Helvetica Neue"/>
                <a:cs typeface="Helvetica Neue"/>
                <a:sym typeface="Helvetica Neue"/>
              </a:rPr>
              <a:t>Iban social organization includes utrolineal—meaning sons and daughters may choose which family to live with after marriage</a:t>
            </a:r>
            <a:endParaRPr sz="3000">
              <a:latin typeface="Helvetica Neue"/>
              <a:ea typeface="Helvetica Neue"/>
              <a:cs typeface="Helvetica Neue"/>
              <a:sym typeface="Helvetica Neue"/>
            </a:endParaRPr>
          </a:p>
          <a:p>
            <a:pPr marL="457200" lvl="0" indent="-419100" algn="l" rtl="0">
              <a:spcBef>
                <a:spcPts val="0"/>
              </a:spcBef>
              <a:spcAft>
                <a:spcPts val="0"/>
              </a:spcAft>
              <a:buSzPts val="3000"/>
              <a:buFont typeface="Helvetica Neue"/>
              <a:buChar char="-"/>
            </a:pPr>
            <a:r>
              <a:rPr lang="en-US" sz="3000">
                <a:latin typeface="Helvetica Neue"/>
                <a:ea typeface="Helvetica Neue"/>
                <a:cs typeface="Helvetica Neue"/>
                <a:sym typeface="Helvetica Neue"/>
              </a:rPr>
              <a:t>Idea of personal choice intrigued Freeman</a:t>
            </a:r>
            <a:endParaRPr sz="3000">
              <a:latin typeface="Helvetica Neue"/>
              <a:ea typeface="Helvetica Neue"/>
              <a:cs typeface="Helvetica Neue"/>
              <a:sym typeface="Helvetica Neue"/>
            </a:endParaRPr>
          </a:p>
        </p:txBody>
      </p:sp>
      <p:cxnSp>
        <p:nvCxnSpPr>
          <p:cNvPr id="157" name="Google Shape;157;p17"/>
          <p:cNvCxnSpPr/>
          <p:nvPr/>
        </p:nvCxnSpPr>
        <p:spPr>
          <a:xfrm rot="10800000" flipH="1">
            <a:off x="7641775" y="4598900"/>
            <a:ext cx="17400" cy="933600"/>
          </a:xfrm>
          <a:prstGeom prst="straightConnector1">
            <a:avLst/>
          </a:prstGeom>
          <a:noFill/>
          <a:ln w="76200" cap="flat" cmpd="sng">
            <a:solidFill>
              <a:srgbClr val="040303"/>
            </a:solidFill>
            <a:prstDash val="solid"/>
            <a:round/>
            <a:headEnd type="none" w="med" len="med"/>
            <a:tailEnd type="none" w="med" len="med"/>
          </a:ln>
        </p:spPr>
      </p:cxnSp>
      <p:cxnSp>
        <p:nvCxnSpPr>
          <p:cNvPr id="158" name="Google Shape;158;p17"/>
          <p:cNvCxnSpPr/>
          <p:nvPr/>
        </p:nvCxnSpPr>
        <p:spPr>
          <a:xfrm>
            <a:off x="12863075" y="4745850"/>
            <a:ext cx="17400" cy="795300"/>
          </a:xfrm>
          <a:prstGeom prst="straightConnector1">
            <a:avLst/>
          </a:prstGeom>
          <a:noFill/>
          <a:ln w="76200" cap="flat" cmpd="sng">
            <a:solidFill>
              <a:srgbClr val="040303"/>
            </a:solidFill>
            <a:prstDash val="solid"/>
            <a:round/>
            <a:headEnd type="none" w="med" len="med"/>
            <a:tailEnd type="none" w="med" len="med"/>
          </a:ln>
        </p:spPr>
      </p:cxnSp>
      <p:sp>
        <p:nvSpPr>
          <p:cNvPr id="159" name="Google Shape;159;p17"/>
          <p:cNvSpPr txBox="1"/>
          <p:nvPr/>
        </p:nvSpPr>
        <p:spPr>
          <a:xfrm>
            <a:off x="5705375" y="2478025"/>
            <a:ext cx="4671600" cy="20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Helvetica Neue"/>
                <a:ea typeface="Helvetica Neue"/>
                <a:cs typeface="Helvetica Neue"/>
                <a:sym typeface="Helvetica Neue"/>
              </a:rPr>
              <a:t>1951: Completed doctoral thesis at King’s College at the University of Cambridge</a:t>
            </a:r>
            <a:endParaRPr sz="3000">
              <a:latin typeface="Helvetica Neue"/>
              <a:ea typeface="Helvetica Neue"/>
              <a:cs typeface="Helvetica Neue"/>
              <a:sym typeface="Helvetica Neue"/>
            </a:endParaRPr>
          </a:p>
        </p:txBody>
      </p:sp>
      <p:sp>
        <p:nvSpPr>
          <p:cNvPr id="160" name="Google Shape;160;p17"/>
          <p:cNvSpPr txBox="1"/>
          <p:nvPr/>
        </p:nvSpPr>
        <p:spPr>
          <a:xfrm>
            <a:off x="11635550" y="2593650"/>
            <a:ext cx="6189600" cy="210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Helvetica Neue"/>
                <a:ea typeface="Helvetica Neue"/>
                <a:cs typeface="Helvetica Neue"/>
                <a:sym typeface="Helvetica Neue"/>
              </a:rPr>
              <a:t>1955: Senior fellow in the Research School of the Pacific Studies at the Australian National University in Canberra</a:t>
            </a:r>
            <a:endParaRPr sz="3000">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64"/>
        <p:cNvGrpSpPr/>
        <p:nvPr/>
      </p:nvGrpSpPr>
      <p:grpSpPr>
        <a:xfrm>
          <a:off x="0" y="0"/>
          <a:ext cx="0" cy="0"/>
          <a:chOff x="0" y="0"/>
          <a:chExt cx="0" cy="0"/>
        </a:xfrm>
      </p:grpSpPr>
      <p:sp>
        <p:nvSpPr>
          <p:cNvPr id="165" name="Google Shape;165;p18"/>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66" name="Google Shape;166;p18"/>
          <p:cNvGrpSpPr/>
          <p:nvPr/>
        </p:nvGrpSpPr>
        <p:grpSpPr>
          <a:xfrm>
            <a:off x="-129225" y="-1463974"/>
            <a:ext cx="18526442" cy="3745239"/>
            <a:chOff x="0" y="-47625"/>
            <a:chExt cx="6057164" cy="986394"/>
          </a:xfrm>
        </p:grpSpPr>
        <p:sp>
          <p:nvSpPr>
            <p:cNvPr id="167" name="Google Shape;167;p1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68" name="Google Shape;168;p18"/>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9" name="Google Shape;169;p18"/>
          <p:cNvSpPr txBox="1"/>
          <p:nvPr/>
        </p:nvSpPr>
        <p:spPr>
          <a:xfrm>
            <a:off x="313403" y="632400"/>
            <a:ext cx="16190400" cy="1108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0">
                <a:latin typeface="Georgia"/>
                <a:ea typeface="Georgia"/>
                <a:cs typeface="Georgia"/>
                <a:sym typeface="Georgia"/>
              </a:rPr>
              <a:t>Breakdown at Kuching</a:t>
            </a:r>
            <a:endParaRPr sz="100"/>
          </a:p>
        </p:txBody>
      </p:sp>
      <p:sp>
        <p:nvSpPr>
          <p:cNvPr id="170" name="Google Shape;170;p18"/>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1961- Experienced a mental breakdown at Kuching </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Freeman referred to the incident as a “cognitive abreaction: a sudden and deep realization of the inadequacy of the assumptions of contemporary anthropology” (Hempenstall 2017, 98).</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78"/>
        <p:cNvGrpSpPr/>
        <p:nvPr/>
      </p:nvGrpSpPr>
      <p:grpSpPr>
        <a:xfrm>
          <a:off x="0" y="0"/>
          <a:ext cx="0" cy="0"/>
          <a:chOff x="0" y="0"/>
          <a:chExt cx="0" cy="0"/>
        </a:xfrm>
      </p:grpSpPr>
      <p:grpSp>
        <p:nvGrpSpPr>
          <p:cNvPr id="179" name="Google Shape;179;p19"/>
          <p:cNvGrpSpPr/>
          <p:nvPr/>
        </p:nvGrpSpPr>
        <p:grpSpPr>
          <a:xfrm>
            <a:off x="617378" y="390413"/>
            <a:ext cx="17053355" cy="9511147"/>
            <a:chOff x="0" y="-47625"/>
            <a:chExt cx="4491389" cy="2504977"/>
          </a:xfrm>
        </p:grpSpPr>
        <p:sp>
          <p:nvSpPr>
            <p:cNvPr id="180" name="Google Shape;180;p19"/>
            <p:cNvSpPr/>
            <p:nvPr/>
          </p:nvSpPr>
          <p:spPr>
            <a:xfrm>
              <a:off x="0" y="0"/>
              <a:ext cx="4491389" cy="2457352"/>
            </a:xfrm>
            <a:custGeom>
              <a:avLst/>
              <a:gdLst/>
              <a:ahLst/>
              <a:cxnLst/>
              <a:rect l="l" t="t" r="r" b="b"/>
              <a:pathLst>
                <a:path w="4491389" h="2457352" extrusionOk="0">
                  <a:moveTo>
                    <a:pt x="0" y="0"/>
                  </a:moveTo>
                  <a:lnTo>
                    <a:pt x="4491389" y="0"/>
                  </a:lnTo>
                  <a:lnTo>
                    <a:pt x="4491389" y="2457352"/>
                  </a:lnTo>
                  <a:lnTo>
                    <a:pt x="0" y="2457352"/>
                  </a:lnTo>
                  <a:close/>
                </a:path>
              </a:pathLst>
            </a:custGeom>
            <a:solidFill>
              <a:srgbClr val="000000">
                <a:alpha val="0"/>
              </a:srgbClr>
            </a:solidFill>
            <a:ln w="38100" cap="flat" cmpd="sng">
              <a:solidFill>
                <a:srgbClr val="040303"/>
              </a:solidFill>
              <a:prstDash val="solid"/>
              <a:round/>
              <a:headEnd type="none" w="sm" len="sm"/>
              <a:tailEnd type="none" w="sm" len="sm"/>
            </a:ln>
          </p:spPr>
          <p:txBody>
            <a:bodyPr/>
            <a:lstStyle/>
            <a:p>
              <a:endParaRPr lang="en-US"/>
            </a:p>
          </p:txBody>
        </p:sp>
        <p:sp>
          <p:nvSpPr>
            <p:cNvPr id="181" name="Google Shape;181;p19"/>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2" name="Google Shape;182;p19"/>
          <p:cNvGrpSpPr/>
          <p:nvPr/>
        </p:nvGrpSpPr>
        <p:grpSpPr>
          <a:xfrm>
            <a:off x="0" y="8668662"/>
            <a:ext cx="18287996" cy="3266925"/>
            <a:chOff x="0" y="-47625"/>
            <a:chExt cx="4816592" cy="860425"/>
          </a:xfrm>
        </p:grpSpPr>
        <p:sp>
          <p:nvSpPr>
            <p:cNvPr id="183" name="Google Shape;183;p19"/>
            <p:cNvSpPr/>
            <p:nvPr/>
          </p:nvSpPr>
          <p:spPr>
            <a:xfrm>
              <a:off x="0" y="0"/>
              <a:ext cx="4816592" cy="445270"/>
            </a:xfrm>
            <a:custGeom>
              <a:avLst/>
              <a:gdLst/>
              <a:ahLst/>
              <a:cxnLst/>
              <a:rect l="l" t="t" r="r" b="b"/>
              <a:pathLst>
                <a:path w="4816592" h="445270" extrusionOk="0">
                  <a:moveTo>
                    <a:pt x="0" y="0"/>
                  </a:moveTo>
                  <a:lnTo>
                    <a:pt x="4816592" y="0"/>
                  </a:lnTo>
                  <a:lnTo>
                    <a:pt x="4816592" y="445270"/>
                  </a:lnTo>
                  <a:lnTo>
                    <a:pt x="0" y="445270"/>
                  </a:lnTo>
                  <a:close/>
                </a:path>
              </a:pathLst>
            </a:custGeom>
            <a:solidFill>
              <a:srgbClr val="040303"/>
            </a:solidFill>
            <a:ln>
              <a:noFill/>
            </a:ln>
          </p:spPr>
          <p:txBody>
            <a:bodyPr/>
            <a:lstStyle/>
            <a:p>
              <a:endParaRPr lang="en-US"/>
            </a:p>
          </p:txBody>
        </p:sp>
        <p:sp>
          <p:nvSpPr>
            <p:cNvPr id="184" name="Google Shape;184;p19"/>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5" name="Google Shape;185;p19"/>
          <p:cNvSpPr/>
          <p:nvPr/>
        </p:nvSpPr>
        <p:spPr>
          <a:xfrm>
            <a:off x="13939172" y="9258300"/>
            <a:ext cx="3731450" cy="643196"/>
          </a:xfrm>
          <a:custGeom>
            <a:avLst/>
            <a:gdLst/>
            <a:ahLst/>
            <a:cxnLst/>
            <a:rect l="l" t="t" r="r" b="b"/>
            <a:pathLst>
              <a:path w="3731450" h="643196" extrusionOk="0">
                <a:moveTo>
                  <a:pt x="0" y="0"/>
                </a:moveTo>
                <a:lnTo>
                  <a:pt x="3731450" y="0"/>
                </a:lnTo>
                <a:lnTo>
                  <a:pt x="3731450" y="643196"/>
                </a:lnTo>
                <a:lnTo>
                  <a:pt x="0" y="643196"/>
                </a:lnTo>
                <a:lnTo>
                  <a:pt x="0" y="0"/>
                </a:lnTo>
                <a:close/>
              </a:path>
            </a:pathLst>
          </a:custGeom>
          <a:blipFill rotWithShape="1">
            <a:blip r:embed="rId3">
              <a:alphaModFix/>
            </a:blip>
            <a:stretch>
              <a:fillRect/>
            </a:stretch>
          </a:blipFill>
          <a:ln>
            <a:noFill/>
          </a:ln>
        </p:spPr>
        <p:txBody>
          <a:bodyPr/>
          <a:lstStyle/>
          <a:p>
            <a:endParaRPr lang="en-US"/>
          </a:p>
        </p:txBody>
      </p:sp>
      <p:sp>
        <p:nvSpPr>
          <p:cNvPr id="186" name="Google Shape;186;p19"/>
          <p:cNvSpPr txBox="1"/>
          <p:nvPr/>
        </p:nvSpPr>
        <p:spPr>
          <a:xfrm>
            <a:off x="1357200" y="1154275"/>
            <a:ext cx="15659700" cy="13545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8799">
                <a:latin typeface="Georgia"/>
                <a:ea typeface="Georgia"/>
                <a:cs typeface="Georgia"/>
                <a:sym typeface="Georgia"/>
              </a:rPr>
              <a:t>Other Disciplines </a:t>
            </a:r>
            <a:endParaRPr>
              <a:latin typeface="Georgia"/>
              <a:ea typeface="Georgia"/>
              <a:cs typeface="Georgia"/>
              <a:sym typeface="Georgia"/>
            </a:endParaRPr>
          </a:p>
        </p:txBody>
      </p:sp>
      <p:sp>
        <p:nvSpPr>
          <p:cNvPr id="187" name="Google Shape;187;p19"/>
          <p:cNvSpPr txBox="1"/>
          <p:nvPr/>
        </p:nvSpPr>
        <p:spPr>
          <a:xfrm>
            <a:off x="1357200" y="3104200"/>
            <a:ext cx="14925000" cy="3657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a:solidFill>
                  <a:srgbClr val="040303"/>
                </a:solidFill>
                <a:latin typeface="Helvetica Neue"/>
                <a:ea typeface="Helvetica Neue"/>
                <a:cs typeface="Helvetica Neue"/>
                <a:sym typeface="Helvetica Neue"/>
              </a:rPr>
              <a:t>After his breakdown and self-proclaimed revelation at Kuching, Freeman </a:t>
            </a:r>
            <a:r>
              <a:rPr lang="en-US" sz="3600">
                <a:solidFill>
                  <a:schemeClr val="dk1"/>
                </a:solidFill>
                <a:latin typeface="Helvetica Neue"/>
                <a:ea typeface="Helvetica Neue"/>
                <a:cs typeface="Helvetica Neue"/>
                <a:sym typeface="Helvetica Neue"/>
              </a:rPr>
              <a:t>shifted his focus away from cultural determinism. He sought disciplines with a naturalistic scientific stance such as ethology, primatology, neuroscience, psychology, and evolutionary theory</a:t>
            </a:r>
            <a:r>
              <a:rPr lang="en-US" sz="3600">
                <a:solidFill>
                  <a:schemeClr val="dk1"/>
                </a:solidFill>
                <a:latin typeface="Open Sans"/>
                <a:ea typeface="Open Sans"/>
                <a:cs typeface="Open Sans"/>
                <a:sym typeface="Open Sans"/>
              </a:rPr>
              <a:t>.</a:t>
            </a:r>
            <a:endParaRPr sz="3600">
              <a:solidFill>
                <a:srgbClr val="040303"/>
              </a:solidFill>
              <a:latin typeface="Helvetica Neue"/>
              <a:ea typeface="Helvetica Neue"/>
              <a:cs typeface="Helvetica Neue"/>
              <a:sym typeface="Helvetica Neue"/>
            </a:endParaRPr>
          </a:p>
          <a:p>
            <a:pPr marL="0" marR="0" lvl="0" indent="0" algn="l" rtl="0">
              <a:lnSpc>
                <a:spcPct val="140000"/>
              </a:lnSpc>
              <a:spcBef>
                <a:spcPts val="0"/>
              </a:spcBef>
              <a:spcAft>
                <a:spcPts val="0"/>
              </a:spcAft>
              <a:buNone/>
            </a:pPr>
            <a:endParaRPr sz="3600">
              <a:solidFill>
                <a:srgbClr val="040303"/>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91"/>
        <p:cNvGrpSpPr/>
        <p:nvPr/>
      </p:nvGrpSpPr>
      <p:grpSpPr>
        <a:xfrm>
          <a:off x="0" y="0"/>
          <a:ext cx="0" cy="0"/>
          <a:chOff x="0" y="0"/>
          <a:chExt cx="0" cy="0"/>
        </a:xfrm>
      </p:grpSpPr>
      <p:grpSp>
        <p:nvGrpSpPr>
          <p:cNvPr id="192" name="Google Shape;192;p20"/>
          <p:cNvGrpSpPr/>
          <p:nvPr/>
        </p:nvGrpSpPr>
        <p:grpSpPr>
          <a:xfrm>
            <a:off x="7494" y="-1343050"/>
            <a:ext cx="18288047" cy="3401145"/>
            <a:chOff x="-666465" y="-47625"/>
            <a:chExt cx="5522087" cy="895769"/>
          </a:xfrm>
        </p:grpSpPr>
        <p:sp>
          <p:nvSpPr>
            <p:cNvPr id="193" name="Google Shape;193;p20"/>
            <p:cNvSpPr/>
            <p:nvPr/>
          </p:nvSpPr>
          <p:spPr>
            <a:xfrm>
              <a:off x="-666465" y="35344"/>
              <a:ext cx="5522087"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194" name="Google Shape;194;p20"/>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5" name="Google Shape;195;p20"/>
          <p:cNvSpPr txBox="1"/>
          <p:nvPr/>
        </p:nvSpPr>
        <p:spPr>
          <a:xfrm>
            <a:off x="817766" y="556260"/>
            <a:ext cx="11701500" cy="11082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Freeman’s Critiques of Mead</a:t>
            </a:r>
            <a:endParaRPr sz="7200">
              <a:latin typeface="Georgia"/>
              <a:ea typeface="Georgia"/>
              <a:cs typeface="Georgia"/>
              <a:sym typeface="Georgia"/>
            </a:endParaRPr>
          </a:p>
        </p:txBody>
      </p:sp>
      <p:grpSp>
        <p:nvGrpSpPr>
          <p:cNvPr id="196" name="Google Shape;196;p20"/>
          <p:cNvGrpSpPr/>
          <p:nvPr/>
        </p:nvGrpSpPr>
        <p:grpSpPr>
          <a:xfrm>
            <a:off x="517367" y="5187025"/>
            <a:ext cx="17268298" cy="2477210"/>
            <a:chOff x="-695187" y="-4968055"/>
            <a:chExt cx="15082800" cy="7021572"/>
          </a:xfrm>
        </p:grpSpPr>
        <p:sp>
          <p:nvSpPr>
            <p:cNvPr id="197" name="Google Shape;197;p20"/>
            <p:cNvSpPr txBox="1"/>
            <p:nvPr/>
          </p:nvSpPr>
          <p:spPr>
            <a:xfrm>
              <a:off x="-695187" y="-3059683"/>
              <a:ext cx="15082800" cy="51132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SzPts val="1100"/>
                <a:buNone/>
              </a:pPr>
              <a:endParaRPr sz="2600">
                <a:solidFill>
                  <a:srgbClr val="333333"/>
                </a:solidFill>
              </a:endParaRPr>
            </a:p>
            <a:p>
              <a:pPr marL="0" lvl="0" indent="0" algn="l" rtl="0">
                <a:lnSpc>
                  <a:spcPct val="115000"/>
                </a:lnSpc>
                <a:spcBef>
                  <a:spcPts val="1100"/>
                </a:spcBef>
                <a:spcAft>
                  <a:spcPts val="0"/>
                </a:spcAft>
                <a:buClr>
                  <a:schemeClr val="dk1"/>
                </a:buClr>
                <a:buSzPts val="1100"/>
                <a:buFont typeface="Arial"/>
                <a:buNone/>
              </a:pPr>
              <a:r>
                <a:rPr lang="en-US" sz="900">
                  <a:solidFill>
                    <a:srgbClr val="333333"/>
                  </a:solidFill>
                </a:rPr>
                <a:t> </a:t>
              </a:r>
              <a:endParaRPr sz="900">
                <a:solidFill>
                  <a:srgbClr val="333333"/>
                </a:solidFill>
              </a:endParaRPr>
            </a:p>
            <a:p>
              <a:pPr marL="0" lvl="0" indent="0" algn="l" rtl="0">
                <a:lnSpc>
                  <a:spcPct val="115000"/>
                </a:lnSpc>
                <a:spcBef>
                  <a:spcPts val="1100"/>
                </a:spcBef>
                <a:spcAft>
                  <a:spcPts val="0"/>
                </a:spcAft>
                <a:buClr>
                  <a:schemeClr val="dk1"/>
                </a:buClr>
                <a:buSzPts val="1100"/>
                <a:buFont typeface="Arial"/>
                <a:buNone/>
              </a:pPr>
              <a:endParaRPr sz="900">
                <a:solidFill>
                  <a:srgbClr val="333333"/>
                </a:solidFill>
              </a:endParaRPr>
            </a:p>
            <a:p>
              <a:pPr marL="0" marR="0" lvl="0" indent="0" algn="l" rtl="0">
                <a:lnSpc>
                  <a:spcPct val="140000"/>
                </a:lnSpc>
                <a:spcBef>
                  <a:spcPts val="1100"/>
                </a:spcBef>
                <a:spcAft>
                  <a:spcPts val="0"/>
                </a:spcAft>
                <a:buNone/>
              </a:pPr>
              <a:endParaRPr sz="3000">
                <a:latin typeface="Helvetica Neue"/>
                <a:ea typeface="Helvetica Neue"/>
                <a:cs typeface="Helvetica Neue"/>
                <a:sym typeface="Helvetica Neue"/>
              </a:endParaRPr>
            </a:p>
          </p:txBody>
        </p:sp>
        <p:sp>
          <p:nvSpPr>
            <p:cNvPr id="198" name="Google Shape;198;p20"/>
            <p:cNvSpPr txBox="1"/>
            <p:nvPr/>
          </p:nvSpPr>
          <p:spPr>
            <a:xfrm>
              <a:off x="-691991" y="-4968055"/>
              <a:ext cx="14855400" cy="6108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endParaRPr>
                <a:latin typeface="Helvetica Neue"/>
                <a:ea typeface="Helvetica Neue"/>
                <a:cs typeface="Helvetica Neue"/>
                <a:sym typeface="Helvetica Neue"/>
              </a:endParaRPr>
            </a:p>
          </p:txBody>
        </p:sp>
      </p:grpSp>
      <p:sp>
        <p:nvSpPr>
          <p:cNvPr id="199" name="Google Shape;199;p20"/>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
        <p:nvSpPr>
          <p:cNvPr id="200" name="Google Shape;200;p20"/>
          <p:cNvSpPr txBox="1"/>
          <p:nvPr/>
        </p:nvSpPr>
        <p:spPr>
          <a:xfrm>
            <a:off x="579000" y="2296813"/>
            <a:ext cx="17130000" cy="6331800"/>
          </a:xfrm>
          <a:prstGeom prst="rect">
            <a:avLst/>
          </a:prstGeom>
          <a:noFill/>
          <a:ln>
            <a:noFill/>
          </a:ln>
        </p:spPr>
        <p:txBody>
          <a:bodyPr spcFirstLastPara="1" wrap="square" lIns="91425" tIns="91425" rIns="91425" bIns="91425" anchor="t" anchorCtr="0">
            <a:spAutoFit/>
          </a:bodyPr>
          <a:lstStyle/>
          <a:p>
            <a:pPr marL="0" lvl="0" indent="0" algn="l" rtl="0">
              <a:lnSpc>
                <a:spcPct val="139995"/>
              </a:lnSpc>
              <a:spcBef>
                <a:spcPts val="0"/>
              </a:spcBef>
              <a:spcAft>
                <a:spcPts val="0"/>
              </a:spcAft>
              <a:buNone/>
            </a:pPr>
            <a:r>
              <a:rPr lang="en-US" sz="4023" b="1">
                <a:solidFill>
                  <a:srgbClr val="040303"/>
                </a:solidFill>
                <a:latin typeface="Helvetica Neue"/>
                <a:ea typeface="Helvetica Neue"/>
                <a:cs typeface="Helvetica Neue"/>
                <a:sym typeface="Helvetica Neue"/>
              </a:rPr>
              <a:t>1983</a:t>
            </a:r>
            <a:endParaRPr sz="2400" b="1">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Clr>
                <a:schemeClr val="dk1"/>
              </a:buClr>
              <a:buSzPts val="1100"/>
              <a:buFont typeface="Arial"/>
              <a:buNone/>
            </a:pPr>
            <a:r>
              <a:rPr lang="en-US" sz="2400" i="1">
                <a:solidFill>
                  <a:schemeClr val="dk1"/>
                </a:solidFill>
                <a:latin typeface="Helvetica Neue"/>
                <a:ea typeface="Helvetica Neue"/>
                <a:cs typeface="Helvetica Neue"/>
                <a:sym typeface="Helvetica Neue"/>
              </a:rPr>
              <a:t>Margaret Mead and Samoa: The Making and Unmaking of an Anthropological Myth</a:t>
            </a:r>
            <a:endParaRPr sz="2400" i="1">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Clr>
                <a:schemeClr val="dk1"/>
              </a:buClr>
              <a:buSzPts val="1100"/>
              <a:buFont typeface="Arial"/>
              <a:buNone/>
            </a:pPr>
            <a:r>
              <a:rPr lang="en-US" sz="2400">
                <a:solidFill>
                  <a:schemeClr val="dk1"/>
                </a:solidFill>
                <a:latin typeface="Helvetica Neue"/>
                <a:ea typeface="Helvetica Neue"/>
                <a:cs typeface="Helvetica Neue"/>
                <a:sym typeface="Helvetica Neue"/>
              </a:rPr>
              <a:t>		- 1984 published again with an addendum to preface</a:t>
            </a:r>
            <a:endParaRPr sz="2400">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Clr>
                <a:schemeClr val="dk1"/>
              </a:buClr>
              <a:buSzPts val="1100"/>
              <a:buFont typeface="Arial"/>
              <a:buNone/>
            </a:pPr>
            <a:r>
              <a:rPr lang="en-US" sz="2400">
                <a:solidFill>
                  <a:schemeClr val="dk1"/>
                </a:solidFill>
                <a:latin typeface="Helvetica Neue"/>
                <a:ea typeface="Helvetica Neue"/>
                <a:cs typeface="Helvetica Neue"/>
                <a:sym typeface="Helvetica Neue"/>
              </a:rPr>
              <a:t>		- 1996 re-published with a new preface and title, </a:t>
            </a:r>
            <a:r>
              <a:rPr lang="en-US" sz="2400" i="1">
                <a:solidFill>
                  <a:schemeClr val="dk1"/>
                </a:solidFill>
                <a:latin typeface="Helvetica Neue"/>
                <a:ea typeface="Helvetica Neue"/>
                <a:cs typeface="Helvetica Neue"/>
                <a:sym typeface="Helvetica Neue"/>
              </a:rPr>
              <a:t>Margaret Mead and the Heretic</a:t>
            </a:r>
            <a:endParaRPr sz="2400" i="1">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endParaRPr sz="2400">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r>
              <a:rPr lang="en-US" sz="4023" b="1">
                <a:solidFill>
                  <a:srgbClr val="040303"/>
                </a:solidFill>
                <a:latin typeface="Helvetica Neue"/>
                <a:ea typeface="Helvetica Neue"/>
                <a:cs typeface="Helvetica Neue"/>
                <a:sym typeface="Helvetica Neue"/>
              </a:rPr>
              <a:t>1988</a:t>
            </a:r>
            <a:endParaRPr sz="4023" b="1">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r>
              <a:rPr lang="en-US" sz="2600">
                <a:solidFill>
                  <a:srgbClr val="333333"/>
                </a:solidFill>
              </a:rPr>
              <a:t>Documentary </a:t>
            </a:r>
            <a:r>
              <a:rPr lang="en-US" sz="2600" i="1">
                <a:solidFill>
                  <a:srgbClr val="333333"/>
                </a:solidFill>
              </a:rPr>
              <a:t>Margaret Mead and Samoa</a:t>
            </a:r>
            <a:endParaRPr sz="2600" i="1">
              <a:solidFill>
                <a:srgbClr val="333333"/>
              </a:solidFill>
            </a:endParaRPr>
          </a:p>
          <a:p>
            <a:pPr marL="0" lvl="0" indent="0" algn="l" rtl="0">
              <a:lnSpc>
                <a:spcPct val="139995"/>
              </a:lnSpc>
              <a:spcBef>
                <a:spcPts val="0"/>
              </a:spcBef>
              <a:spcAft>
                <a:spcPts val="0"/>
              </a:spcAft>
              <a:buClr>
                <a:schemeClr val="dk1"/>
              </a:buClr>
              <a:buSzPts val="1100"/>
              <a:buFont typeface="Arial"/>
              <a:buNone/>
            </a:pPr>
            <a:endParaRPr sz="2400">
              <a:solidFill>
                <a:schemeClr val="dk1"/>
              </a:solidFill>
              <a:latin typeface="Helvetica Neue"/>
              <a:ea typeface="Helvetica Neue"/>
              <a:cs typeface="Helvetica Neue"/>
              <a:sym typeface="Helvetica Neue"/>
            </a:endParaRPr>
          </a:p>
          <a:p>
            <a:pPr marL="0" lvl="0" indent="0" algn="l" rtl="0">
              <a:lnSpc>
                <a:spcPct val="139995"/>
              </a:lnSpc>
              <a:spcBef>
                <a:spcPts val="0"/>
              </a:spcBef>
              <a:spcAft>
                <a:spcPts val="0"/>
              </a:spcAft>
              <a:buClr>
                <a:schemeClr val="dk1"/>
              </a:buClr>
              <a:buSzPts val="1100"/>
              <a:buFont typeface="Arial"/>
              <a:buNone/>
            </a:pPr>
            <a:r>
              <a:rPr lang="en-US" sz="4023" b="1">
                <a:solidFill>
                  <a:srgbClr val="040303"/>
                </a:solidFill>
                <a:latin typeface="Helvetica Neue"/>
                <a:ea typeface="Helvetica Neue"/>
                <a:cs typeface="Helvetica Neue"/>
                <a:sym typeface="Helvetica Neue"/>
              </a:rPr>
              <a:t>1998</a:t>
            </a:r>
            <a:endParaRPr sz="4023" b="1">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Clr>
                <a:schemeClr val="dk1"/>
              </a:buClr>
              <a:buSzPts val="1100"/>
              <a:buFont typeface="Arial"/>
              <a:buNone/>
            </a:pPr>
            <a:r>
              <a:rPr lang="en-US" sz="2600" i="1">
                <a:solidFill>
                  <a:srgbClr val="333333"/>
                </a:solidFill>
              </a:rPr>
              <a:t>The Fateful Hoaxing of Margaret Mead: A Historical Analysis of Her Samoan Research</a:t>
            </a:r>
            <a:endParaRPr sz="2600" i="1">
              <a:solidFill>
                <a:srgbClr val="33333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208"/>
        <p:cNvGrpSpPr/>
        <p:nvPr/>
      </p:nvGrpSpPr>
      <p:grpSpPr>
        <a:xfrm>
          <a:off x="0" y="0"/>
          <a:ext cx="0" cy="0"/>
          <a:chOff x="0" y="0"/>
          <a:chExt cx="0" cy="0"/>
        </a:xfrm>
      </p:grpSpPr>
      <p:grpSp>
        <p:nvGrpSpPr>
          <p:cNvPr id="209" name="Google Shape;209;p21"/>
          <p:cNvGrpSpPr/>
          <p:nvPr/>
        </p:nvGrpSpPr>
        <p:grpSpPr>
          <a:xfrm>
            <a:off x="17259300" y="-180826"/>
            <a:ext cx="3086104" cy="10467826"/>
            <a:chOff x="0" y="-47625"/>
            <a:chExt cx="812800" cy="2756958"/>
          </a:xfrm>
        </p:grpSpPr>
        <p:sp>
          <p:nvSpPr>
            <p:cNvPr id="210" name="Google Shape;210;p21"/>
            <p:cNvSpPr/>
            <p:nvPr/>
          </p:nvSpPr>
          <p:spPr>
            <a:xfrm>
              <a:off x="0" y="0"/>
              <a:ext cx="270933" cy="2709333"/>
            </a:xfrm>
            <a:custGeom>
              <a:avLst/>
              <a:gdLst/>
              <a:ahLst/>
              <a:cxnLst/>
              <a:rect l="l" t="t" r="r" b="b"/>
              <a:pathLst>
                <a:path w="270933" h="2709333" extrusionOk="0">
                  <a:moveTo>
                    <a:pt x="0" y="0"/>
                  </a:moveTo>
                  <a:lnTo>
                    <a:pt x="270933" y="0"/>
                  </a:lnTo>
                  <a:lnTo>
                    <a:pt x="270933" y="2709333"/>
                  </a:lnTo>
                  <a:lnTo>
                    <a:pt x="0" y="2709333"/>
                  </a:lnTo>
                  <a:close/>
                </a:path>
              </a:pathLst>
            </a:custGeom>
            <a:solidFill>
              <a:srgbClr val="F9F9F4"/>
            </a:solidFill>
            <a:ln>
              <a:noFill/>
            </a:ln>
          </p:spPr>
          <p:txBody>
            <a:bodyPr/>
            <a:lstStyle/>
            <a:p>
              <a:endParaRPr lang="en-US"/>
            </a:p>
          </p:txBody>
        </p:sp>
        <p:sp>
          <p:nvSpPr>
            <p:cNvPr id="211" name="Google Shape;211;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2" name="Google Shape;212;p21"/>
          <p:cNvSpPr/>
          <p:nvPr/>
        </p:nvSpPr>
        <p:spPr>
          <a:xfrm>
            <a:off x="14892846" y="9201069"/>
            <a:ext cx="2583568" cy="422152"/>
          </a:xfrm>
          <a:custGeom>
            <a:avLst/>
            <a:gdLst/>
            <a:ahLst/>
            <a:cxnLst/>
            <a:rect l="l" t="t" r="r" b="b"/>
            <a:pathLst>
              <a:path w="2583568" h="422152" extrusionOk="0">
                <a:moveTo>
                  <a:pt x="0" y="0"/>
                </a:moveTo>
                <a:lnTo>
                  <a:pt x="2583568" y="0"/>
                </a:lnTo>
                <a:lnTo>
                  <a:pt x="2583568" y="422152"/>
                </a:lnTo>
                <a:lnTo>
                  <a:pt x="0" y="422152"/>
                </a:lnTo>
                <a:lnTo>
                  <a:pt x="0" y="0"/>
                </a:lnTo>
                <a:close/>
              </a:path>
            </a:pathLst>
          </a:custGeom>
          <a:blipFill rotWithShape="1">
            <a:blip r:embed="rId3">
              <a:alphaModFix/>
            </a:blip>
            <a:stretch>
              <a:fillRect/>
            </a:stretch>
          </a:blipFill>
          <a:ln>
            <a:noFill/>
          </a:ln>
        </p:spPr>
        <p:txBody>
          <a:bodyPr/>
          <a:lstStyle/>
          <a:p>
            <a:endParaRPr lang="en-US"/>
          </a:p>
        </p:txBody>
      </p:sp>
      <p:grpSp>
        <p:nvGrpSpPr>
          <p:cNvPr id="213" name="Google Shape;213;p21"/>
          <p:cNvGrpSpPr/>
          <p:nvPr/>
        </p:nvGrpSpPr>
        <p:grpSpPr>
          <a:xfrm>
            <a:off x="15781899" y="-1762440"/>
            <a:ext cx="8654941" cy="10321742"/>
            <a:chOff x="0" y="-241102"/>
            <a:chExt cx="11539922" cy="13762323"/>
          </a:xfrm>
        </p:grpSpPr>
        <p:grpSp>
          <p:nvGrpSpPr>
            <p:cNvPr id="214" name="Google Shape;214;p21"/>
            <p:cNvGrpSpPr/>
            <p:nvPr/>
          </p:nvGrpSpPr>
          <p:grpSpPr>
            <a:xfrm>
              <a:off x="0" y="-241102"/>
              <a:ext cx="4351786" cy="13762323"/>
              <a:chOff x="0" y="-47625"/>
              <a:chExt cx="859612" cy="2718483"/>
            </a:xfrm>
          </p:grpSpPr>
          <p:sp>
            <p:nvSpPr>
              <p:cNvPr id="215" name="Google Shape;215;p21"/>
              <p:cNvSpPr/>
              <p:nvPr/>
            </p:nvSpPr>
            <p:spPr>
              <a:xfrm>
                <a:off x="0" y="0"/>
                <a:ext cx="859612" cy="2670858"/>
              </a:xfrm>
              <a:custGeom>
                <a:avLst/>
                <a:gdLst/>
                <a:ahLst/>
                <a:cxnLst/>
                <a:rect l="l" t="t" r="r" b="b"/>
                <a:pathLst>
                  <a:path w="859612" h="2670858" extrusionOk="0">
                    <a:moveTo>
                      <a:pt x="0" y="0"/>
                    </a:moveTo>
                    <a:lnTo>
                      <a:pt x="859612" y="0"/>
                    </a:lnTo>
                    <a:lnTo>
                      <a:pt x="859612" y="2670858"/>
                    </a:lnTo>
                    <a:lnTo>
                      <a:pt x="0" y="2670858"/>
                    </a:lnTo>
                    <a:close/>
                  </a:path>
                </a:pathLst>
              </a:custGeom>
              <a:solidFill>
                <a:srgbClr val="000000">
                  <a:alpha val="0"/>
                </a:srgbClr>
              </a:solidFill>
              <a:ln w="38100" cap="flat" cmpd="sng">
                <a:solidFill>
                  <a:srgbClr val="000000"/>
                </a:solidFill>
                <a:prstDash val="solid"/>
                <a:round/>
                <a:headEnd type="none" w="sm" len="sm"/>
                <a:tailEnd type="none" w="sm" len="sm"/>
              </a:ln>
            </p:spPr>
            <p:txBody>
              <a:bodyPr/>
              <a:lstStyle/>
              <a:p>
                <a:endParaRPr lang="en-US"/>
              </a:p>
            </p:txBody>
          </p:sp>
          <p:sp>
            <p:nvSpPr>
              <p:cNvPr id="216" name="Google Shape;216;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7" name="Google Shape;217;p21"/>
            <p:cNvGrpSpPr/>
            <p:nvPr/>
          </p:nvGrpSpPr>
          <p:grpSpPr>
            <a:xfrm>
              <a:off x="878398" y="574337"/>
              <a:ext cx="4351786" cy="12131445"/>
              <a:chOff x="0" y="-47625"/>
              <a:chExt cx="859612" cy="2396335"/>
            </a:xfrm>
          </p:grpSpPr>
          <p:sp>
            <p:nvSpPr>
              <p:cNvPr id="218" name="Google Shape;218;p21"/>
              <p:cNvSpPr/>
              <p:nvPr/>
            </p:nvSpPr>
            <p:spPr>
              <a:xfrm>
                <a:off x="0" y="0"/>
                <a:ext cx="859612" cy="2348710"/>
              </a:xfrm>
              <a:custGeom>
                <a:avLst/>
                <a:gdLst/>
                <a:ahLst/>
                <a:cxnLst/>
                <a:rect l="l" t="t" r="r" b="b"/>
                <a:pathLst>
                  <a:path w="859612" h="2348710" extrusionOk="0">
                    <a:moveTo>
                      <a:pt x="0" y="0"/>
                    </a:moveTo>
                    <a:lnTo>
                      <a:pt x="859612" y="0"/>
                    </a:lnTo>
                    <a:lnTo>
                      <a:pt x="859612" y="2348710"/>
                    </a:lnTo>
                    <a:lnTo>
                      <a:pt x="0" y="2348710"/>
                    </a:lnTo>
                    <a:close/>
                  </a:path>
                </a:pathLst>
              </a:custGeom>
              <a:solidFill>
                <a:srgbClr val="000000">
                  <a:alpha val="0"/>
                </a:srgbClr>
              </a:solidFill>
              <a:ln w="38100" cap="flat" cmpd="sng">
                <a:solidFill>
                  <a:srgbClr val="000000"/>
                </a:solidFill>
                <a:prstDash val="solid"/>
                <a:round/>
                <a:headEnd type="none" w="sm" len="sm"/>
                <a:tailEnd type="none" w="sm" len="sm"/>
              </a:ln>
            </p:spPr>
            <p:txBody>
              <a:bodyPr/>
              <a:lstStyle/>
              <a:p>
                <a:endParaRPr lang="en-US"/>
              </a:p>
            </p:txBody>
          </p:sp>
          <p:sp>
            <p:nvSpPr>
              <p:cNvPr id="219" name="Google Shape;219;p21"/>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20" name="Google Shape;220;p21"/>
            <p:cNvCxnSpPr/>
            <p:nvPr/>
          </p:nvCxnSpPr>
          <p:spPr>
            <a:xfrm>
              <a:off x="1797592" y="1415494"/>
              <a:ext cx="25400" cy="9691497"/>
            </a:xfrm>
            <a:prstGeom prst="straightConnector1">
              <a:avLst/>
            </a:prstGeom>
            <a:noFill/>
            <a:ln w="50800" cap="flat" cmpd="sng">
              <a:solidFill>
                <a:srgbClr val="000000"/>
              </a:solidFill>
              <a:prstDash val="dot"/>
              <a:round/>
              <a:headEnd type="none" w="sm" len="sm"/>
              <a:tailEnd type="none" w="sm" len="sm"/>
            </a:ln>
          </p:spPr>
        </p:cxnSp>
        <p:cxnSp>
          <p:nvCxnSpPr>
            <p:cNvPr id="221" name="Google Shape;221;p21"/>
            <p:cNvCxnSpPr/>
            <p:nvPr/>
          </p:nvCxnSpPr>
          <p:spPr>
            <a:xfrm>
              <a:off x="1848392" y="11081658"/>
              <a:ext cx="9691530" cy="0"/>
            </a:xfrm>
            <a:prstGeom prst="straightConnector1">
              <a:avLst/>
            </a:prstGeom>
            <a:noFill/>
            <a:ln w="50800" cap="flat" cmpd="sng">
              <a:solidFill>
                <a:srgbClr val="000000"/>
              </a:solidFill>
              <a:prstDash val="dot"/>
              <a:round/>
              <a:headEnd type="none" w="sm" len="sm"/>
              <a:tailEnd type="none" w="sm" len="sm"/>
            </a:ln>
          </p:spPr>
        </p:cxnSp>
      </p:grpSp>
      <p:sp>
        <p:nvSpPr>
          <p:cNvPr id="222" name="Google Shape;222;p21"/>
          <p:cNvSpPr txBox="1"/>
          <p:nvPr/>
        </p:nvSpPr>
        <p:spPr>
          <a:xfrm>
            <a:off x="601877" y="527295"/>
            <a:ext cx="14291100" cy="923400"/>
          </a:xfrm>
          <a:prstGeom prst="rect">
            <a:avLst/>
          </a:prstGeom>
          <a:noFill/>
          <a:ln>
            <a:noFill/>
          </a:ln>
        </p:spPr>
        <p:txBody>
          <a:bodyPr spcFirstLastPara="1" wrap="square" lIns="0" tIns="0" rIns="0" bIns="0" anchor="t" anchorCtr="0">
            <a:spAutoFit/>
          </a:bodyPr>
          <a:lstStyle/>
          <a:p>
            <a:pPr marL="0" marR="0" lvl="0" indent="0" algn="l" rtl="0">
              <a:lnSpc>
                <a:spcPct val="149008"/>
              </a:lnSpc>
              <a:spcBef>
                <a:spcPts val="0"/>
              </a:spcBef>
              <a:spcAft>
                <a:spcPts val="0"/>
              </a:spcAft>
              <a:buNone/>
            </a:pPr>
            <a:r>
              <a:rPr lang="en-US" sz="6000">
                <a:latin typeface="Georgia"/>
                <a:ea typeface="Georgia"/>
                <a:cs typeface="Georgia"/>
                <a:sym typeface="Georgia"/>
              </a:rPr>
              <a:t>Initial reaction to 1983 book:</a:t>
            </a:r>
            <a:endParaRPr sz="6000">
              <a:latin typeface="Georgia"/>
              <a:ea typeface="Georgia"/>
              <a:cs typeface="Georgia"/>
              <a:sym typeface="Georgia"/>
            </a:endParaRPr>
          </a:p>
        </p:txBody>
      </p:sp>
      <p:sp>
        <p:nvSpPr>
          <p:cNvPr id="223" name="Google Shape;223;p21"/>
          <p:cNvSpPr txBox="1"/>
          <p:nvPr/>
        </p:nvSpPr>
        <p:spPr>
          <a:xfrm>
            <a:off x="899025" y="2698200"/>
            <a:ext cx="13433700" cy="58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Helvetica Neue"/>
                <a:ea typeface="Helvetica Neue"/>
                <a:cs typeface="Helvetica Neue"/>
                <a:sym typeface="Helvetica Neue"/>
              </a:rPr>
              <a:t>In 1985, </a:t>
            </a:r>
            <a:r>
              <a:rPr lang="en-US" sz="3600">
                <a:solidFill>
                  <a:schemeClr val="dk1"/>
                </a:solidFill>
                <a:latin typeface="Helvetica Neue"/>
                <a:ea typeface="Helvetica Neue"/>
                <a:cs typeface="Helvetica Neue"/>
                <a:sym typeface="Helvetica Neue"/>
              </a:rPr>
              <a:t>the American Anthropological Association denounced the book as “poorly written, unscientific, irresponsible, and misleading.” </a:t>
            </a:r>
            <a:endParaRPr sz="3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36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sz="3600">
                <a:solidFill>
                  <a:schemeClr val="dk1"/>
                </a:solidFill>
              </a:rPr>
              <a:t>Freeman responded, “To seek to dispose of a major scientific issue by a show of hands is a striking demonstration of the way in which belief can come to dominate the thinking of scholars.”</a:t>
            </a:r>
            <a:endParaRPr sz="3600">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Custom</PresentationFormat>
  <Paragraphs>66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Helvetica Neue</vt:lpstr>
      <vt:lpstr>Open Sans</vt: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Colwell</dc:creator>
  <cp:lastModifiedBy>Chip Colwell</cp:lastModifiedBy>
  <cp:revision>1</cp:revision>
  <dcterms:modified xsi:type="dcterms:W3CDTF">2023-10-26T16:18:22Z</dcterms:modified>
</cp:coreProperties>
</file>