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719250b9e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28719250b9e_0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719250b9e_0_8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g28719250b9e_0_8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g28719250b9e_0_84: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8719250b9e_0_8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-Public Advocacy of anthros like Franz Boas, Margaret Mead, etc </a:t>
            </a:r>
            <a:endParaRPr/>
          </a:p>
          <a:p>
            <a:pPr marL="0" lvl="0" indent="0" algn="l" rtl="0">
              <a:spcBef>
                <a:spcPts val="0"/>
              </a:spcBef>
              <a:spcAft>
                <a:spcPts val="0"/>
              </a:spcAft>
              <a:buNone/>
            </a:pPr>
            <a:r>
              <a:rPr lang="en-US"/>
              <a:t>-Development of "formal" and accredited museums</a:t>
            </a:r>
            <a:endParaRPr/>
          </a:p>
        </p:txBody>
      </p:sp>
      <p:sp>
        <p:nvSpPr>
          <p:cNvPr id="111" name="Google Shape;111;g28719250b9e_0_8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g28719250b9e_0_8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7e41103d0_0_94: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87e41103d0_0_94: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7e41103d0_0_18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287e41103d0_0_18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7e41103d0_0_26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87e41103d0_0_26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7e41103d0_0_28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87e41103d0_0_28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719250b9e_0_17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2" name="Google Shape;182;g28719250b9e_0_17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3" name="Google Shape;183;g28719250b9e_0_17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8719250b9e_0_17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8719250b9e_0_17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6" name="Google Shape;186;g28719250b9e_0_17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6</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sp>
        <p:nvSpPr>
          <p:cNvPr id="94" name="Google Shape;94;p13"/>
          <p:cNvSpPr txBox="1"/>
          <p:nvPr/>
        </p:nvSpPr>
        <p:spPr>
          <a:xfrm>
            <a:off x="1028700" y="2237022"/>
            <a:ext cx="16617600" cy="14160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9199">
                <a:solidFill>
                  <a:srgbClr val="F9F9F4"/>
                </a:solidFill>
                <a:latin typeface="Helvetica Neue"/>
                <a:ea typeface="Helvetica Neue"/>
                <a:cs typeface="Helvetica Neue"/>
                <a:sym typeface="Helvetica Neue"/>
              </a:rPr>
              <a:t>Inclusivity in Anthropology</a:t>
            </a:r>
            <a:endParaRPr>
              <a:latin typeface="Helvetica Neue"/>
              <a:ea typeface="Helvetica Neue"/>
              <a:cs typeface="Helvetica Neue"/>
              <a:sym typeface="Helvetica Neue"/>
            </a:endParaRPr>
          </a:p>
        </p:txBody>
      </p:sp>
      <p:grpSp>
        <p:nvGrpSpPr>
          <p:cNvPr id="95" name="Google Shape;95;p13"/>
          <p:cNvGrpSpPr/>
          <p:nvPr/>
        </p:nvGrpSpPr>
        <p:grpSpPr>
          <a:xfrm>
            <a:off x="38119" y="-4395974"/>
            <a:ext cx="19443603" cy="19443613"/>
            <a:chOff x="25" y="0"/>
            <a:chExt cx="25924804" cy="25924817"/>
          </a:xfrm>
        </p:grpSpPr>
        <p:cxnSp>
          <p:nvCxnSpPr>
            <p:cNvPr id="96" name="Google Shape;96;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7" name="Google Shape;97;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3194300" cy="78195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19th &amp; 20th century anthropology</a:t>
            </a:r>
            <a:endParaRPr sz="280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Inclusivity in anthropology</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Describe the study of anthropology prior to Mead and the changes in anthropological scholarship after the release of Mead’s early work</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Evaluate the movement toward inclusivity, the positionality of the ethnographer, self-reflexivity, and multivocality in anthropology and </a:t>
            </a:r>
            <a:endParaRPr sz="2800">
              <a:solidFill>
                <a:srgbClr val="040303"/>
              </a:solidFill>
              <a:latin typeface="Helvetica Neue"/>
              <a:ea typeface="Helvetica Neue"/>
              <a:cs typeface="Helvetica Neue"/>
              <a:sym typeface="Helvetica Neue"/>
            </a:endParaRPr>
          </a:p>
          <a:p>
            <a:pPr marL="457200" lvl="0" indent="0" algn="l" rtl="0">
              <a:lnSpc>
                <a:spcPct val="178992"/>
              </a:lnSpc>
              <a:spcBef>
                <a:spcPts val="0"/>
              </a:spcBef>
              <a:spcAft>
                <a:spcPts val="0"/>
              </a:spcAft>
              <a:buNone/>
            </a:pPr>
            <a:r>
              <a:rPr lang="en-US" sz="2800">
                <a:solidFill>
                  <a:srgbClr val="040303"/>
                </a:solidFill>
                <a:latin typeface="Helvetica Neue"/>
                <a:ea typeface="Helvetica Neue"/>
                <a:cs typeface="Helvetica Neue"/>
                <a:sym typeface="Helvetica Neue"/>
              </a:rPr>
              <a:t>ethnography</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2"/>
            <a:ext cx="16230707" cy="7981023"/>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503700" y="3818313"/>
            <a:ext cx="15280500" cy="4187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3400">
                <a:solidFill>
                  <a:schemeClr val="lt2"/>
                </a:solidFill>
              </a:rPr>
              <a:t>In this unit (to accompany the SAPIENS podcast S6E3), students will track the changes in anthropological scholarship by looking at the study of anthropology before and after Mead’s groundbreaking publication, Coming of Age in Samoa. Students will plot the major theories in anthropology in the 19th and 20th centuries. Students will evaluate the movement in the field of anthropology to be more inclusive and to consider positionality, self-reflexivity, and multivocality. </a:t>
            </a:r>
            <a:endParaRPr sz="34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3"/>
            <a:ext cx="16230707" cy="3266853"/>
            <a:chOff x="0" y="-47625"/>
            <a:chExt cx="4274726" cy="860400"/>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0713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2355147" y="-1463976"/>
            <a:ext cx="22998446"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625775" y="2569475"/>
            <a:ext cx="15654900" cy="18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lt2"/>
                </a:solidFill>
                <a:latin typeface="Helvetica Neue"/>
                <a:ea typeface="Helvetica Neue"/>
                <a:cs typeface="Helvetica Neue"/>
                <a:sym typeface="Helvetica Neue"/>
              </a:rPr>
              <a:t>Theories in anthropology changed over the centuries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
        <p:nvSpPr>
          <p:cNvPr id="133" name="Google Shape;133;p16"/>
          <p:cNvSpPr txBox="1">
            <a:spLocks noGrp="1"/>
          </p:cNvSpPr>
          <p:nvPr>
            <p:ph type="title"/>
          </p:nvPr>
        </p:nvSpPr>
        <p:spPr>
          <a:xfrm>
            <a:off x="4648200" y="48381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134" name="Google Shape;134;p16"/>
          <p:cNvSpPr txBox="1">
            <a:spLocks noGrp="1"/>
          </p:cNvSpPr>
          <p:nvPr>
            <p:ph type="body" idx="1"/>
          </p:nvPr>
        </p:nvSpPr>
        <p:spPr>
          <a:xfrm>
            <a:off x="991375" y="4194850"/>
            <a:ext cx="7738800" cy="4526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800" b="1">
                <a:solidFill>
                  <a:schemeClr val="lt2"/>
                </a:solidFill>
                <a:latin typeface="Helvetica Neue"/>
                <a:ea typeface="Helvetica Neue"/>
                <a:cs typeface="Helvetica Neue"/>
                <a:sym typeface="Helvetica Neue"/>
              </a:rPr>
              <a:t>19th Century</a:t>
            </a:r>
            <a:endParaRPr sz="4800" b="1">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Unilineal Evolution</a:t>
            </a: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Diffusionism </a:t>
            </a:r>
            <a:endParaRPr sz="4800">
              <a:solidFill>
                <a:schemeClr val="lt2"/>
              </a:solidFill>
              <a:latin typeface="Helvetica Neue"/>
              <a:ea typeface="Helvetica Neue"/>
              <a:cs typeface="Helvetica Neue"/>
              <a:sym typeface="Helvetica Neue"/>
            </a:endParaRPr>
          </a:p>
        </p:txBody>
      </p:sp>
      <p:sp>
        <p:nvSpPr>
          <p:cNvPr id="135" name="Google Shape;135;p16"/>
          <p:cNvSpPr txBox="1">
            <a:spLocks noGrp="1"/>
          </p:cNvSpPr>
          <p:nvPr>
            <p:ph type="body" idx="2"/>
          </p:nvPr>
        </p:nvSpPr>
        <p:spPr>
          <a:xfrm>
            <a:off x="9844375" y="4194850"/>
            <a:ext cx="6580500" cy="4526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800" b="1">
                <a:solidFill>
                  <a:schemeClr val="lt2"/>
                </a:solidFill>
                <a:latin typeface="Helvetica Neue"/>
                <a:ea typeface="Helvetica Neue"/>
                <a:cs typeface="Helvetica Neue"/>
                <a:sym typeface="Helvetica Neue"/>
              </a:rPr>
              <a:t>20th Century</a:t>
            </a:r>
            <a:endParaRPr sz="4800" b="1">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Cultural Relativism</a:t>
            </a: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Structuralism </a:t>
            </a:r>
            <a:endParaRPr sz="4800">
              <a:solidFill>
                <a:schemeClr val="lt2"/>
              </a:solidFill>
              <a:latin typeface="Helvetica Neue"/>
              <a:ea typeface="Helvetica Neue"/>
              <a:cs typeface="Helvetica Neue"/>
              <a:sym typeface="Helvetica Neue"/>
            </a:endParaRPr>
          </a:p>
        </p:txBody>
      </p:sp>
      <p:sp>
        <p:nvSpPr>
          <p:cNvPr id="136" name="Google Shape;136;p16"/>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latin typeface="Georgia"/>
                <a:ea typeface="Georgia"/>
                <a:cs typeface="Georgia"/>
                <a:sym typeface="Georgia"/>
              </a:rPr>
              <a:t>Early Anthropology</a:t>
            </a:r>
            <a:endParaRPr sz="3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0"/>
        <p:cNvGrpSpPr/>
        <p:nvPr/>
      </p:nvGrpSpPr>
      <p:grpSpPr>
        <a:xfrm>
          <a:off x="0" y="0"/>
          <a:ext cx="0" cy="0"/>
          <a:chOff x="0" y="0"/>
          <a:chExt cx="0" cy="0"/>
        </a:xfrm>
      </p:grpSpPr>
      <p:grpSp>
        <p:nvGrpSpPr>
          <p:cNvPr id="141" name="Google Shape;141;p17"/>
          <p:cNvGrpSpPr/>
          <p:nvPr/>
        </p:nvGrpSpPr>
        <p:grpSpPr>
          <a:xfrm>
            <a:off x="7494" y="-1343050"/>
            <a:ext cx="18288047" cy="3401145"/>
            <a:chOff x="-666465" y="-47625"/>
            <a:chExt cx="5522087" cy="895769"/>
          </a:xfrm>
        </p:grpSpPr>
        <p:sp>
          <p:nvSpPr>
            <p:cNvPr id="142" name="Google Shape;142;p17"/>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43" name="Google Shape;143;p17"/>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4" name="Google Shape;144;p17"/>
          <p:cNvSpPr txBox="1"/>
          <p:nvPr/>
        </p:nvSpPr>
        <p:spPr>
          <a:xfrm>
            <a:off x="817766" y="556260"/>
            <a:ext cx="117015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Clr>
                <a:srgbClr val="000000"/>
              </a:buClr>
              <a:buFont typeface="Arial"/>
              <a:buNone/>
            </a:pPr>
            <a:r>
              <a:rPr lang="en-US" sz="7200">
                <a:solidFill>
                  <a:srgbClr val="F9F9F4"/>
                </a:solidFill>
                <a:latin typeface="Georgia"/>
                <a:ea typeface="Georgia"/>
                <a:cs typeface="Georgia"/>
                <a:sym typeface="Georgia"/>
              </a:rPr>
              <a:t>20th Century</a:t>
            </a:r>
            <a:endParaRPr sz="7200">
              <a:latin typeface="Georgia"/>
              <a:ea typeface="Georgia"/>
              <a:cs typeface="Georgia"/>
              <a:sym typeface="Georgia"/>
            </a:endParaRPr>
          </a:p>
        </p:txBody>
      </p:sp>
      <p:grpSp>
        <p:nvGrpSpPr>
          <p:cNvPr id="145" name="Google Shape;145;p17"/>
          <p:cNvGrpSpPr/>
          <p:nvPr/>
        </p:nvGrpSpPr>
        <p:grpSpPr>
          <a:xfrm>
            <a:off x="517367" y="5187025"/>
            <a:ext cx="17268298" cy="2477210"/>
            <a:chOff x="-695187" y="-4968055"/>
            <a:chExt cx="15082800" cy="7021572"/>
          </a:xfrm>
        </p:grpSpPr>
        <p:sp>
          <p:nvSpPr>
            <p:cNvPr id="146" name="Google Shape;146;p17"/>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147" name="Google Shape;147;p17"/>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148" name="Google Shape;148;p17"/>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149" name="Google Shape;149;p17"/>
          <p:cNvSpPr txBox="1"/>
          <p:nvPr/>
        </p:nvSpPr>
        <p:spPr>
          <a:xfrm>
            <a:off x="579000" y="2296813"/>
            <a:ext cx="171300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chemeClr val="dk1"/>
                </a:solidFill>
                <a:latin typeface="Helvetica Neue"/>
                <a:ea typeface="Helvetica Neue"/>
                <a:cs typeface="Helvetica Neue"/>
                <a:sym typeface="Helvetica Neue"/>
              </a:rPr>
              <a:t>In the early 20th century, when Mead was studying and working, anthropology was dominated by Westerners. </a:t>
            </a:r>
            <a:endParaRPr sz="4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4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4800">
                <a:solidFill>
                  <a:schemeClr val="dk1"/>
                </a:solidFill>
                <a:latin typeface="Helvetica Neue"/>
                <a:ea typeface="Helvetica Neue"/>
                <a:cs typeface="Helvetica Neue"/>
                <a:sym typeface="Helvetica Neue"/>
              </a:rPr>
              <a:t>Collaboration with Native academics was not a common practice at the time.</a:t>
            </a:r>
            <a:endParaRPr sz="4023" b="1">
              <a:solidFill>
                <a:srgbClr val="040303"/>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53"/>
        <p:cNvGrpSpPr/>
        <p:nvPr/>
      </p:nvGrpSpPr>
      <p:grpSpPr>
        <a:xfrm>
          <a:off x="0" y="0"/>
          <a:ext cx="0" cy="0"/>
          <a:chOff x="0" y="0"/>
          <a:chExt cx="0" cy="0"/>
        </a:xfrm>
      </p:grpSpPr>
      <p:sp>
        <p:nvSpPr>
          <p:cNvPr id="154" name="Google Shape;154;p18"/>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55" name="Google Shape;155;p18"/>
          <p:cNvGrpSpPr/>
          <p:nvPr/>
        </p:nvGrpSpPr>
        <p:grpSpPr>
          <a:xfrm>
            <a:off x="-80075" y="-1463974"/>
            <a:ext cx="18477379" cy="3745239"/>
            <a:chOff x="0" y="-47625"/>
            <a:chExt cx="6057164" cy="986394"/>
          </a:xfrm>
        </p:grpSpPr>
        <p:sp>
          <p:nvSpPr>
            <p:cNvPr id="156" name="Google Shape;156;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57" name="Google Shape;157;p18"/>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8" name="Google Shape;158;p18"/>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latin typeface="Georgia"/>
                <a:ea typeface="Georgia"/>
                <a:cs typeface="Georgia"/>
                <a:sym typeface="Georgia"/>
              </a:rPr>
              <a:t>Mead versus Freeman</a:t>
            </a:r>
            <a:endParaRPr sz="300">
              <a:latin typeface="Georgia"/>
              <a:ea typeface="Georgia"/>
              <a:cs typeface="Georgia"/>
              <a:sym typeface="Georgia"/>
            </a:endParaRPr>
          </a:p>
        </p:txBody>
      </p:sp>
      <p:sp>
        <p:nvSpPr>
          <p:cNvPr id="159" name="Google Shape;159;p18"/>
          <p:cNvSpPr txBox="1"/>
          <p:nvPr/>
        </p:nvSpPr>
        <p:spPr>
          <a:xfrm>
            <a:off x="727950" y="3429000"/>
            <a:ext cx="16066800" cy="546690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4800">
                <a:solidFill>
                  <a:schemeClr val="lt2"/>
                </a:solidFill>
              </a:rPr>
              <a:t>Among many problems the Mead-Freeman controversy highlighted, one was the problem of excluding Native voices. Freeman and Mead both published their conclusions, but Samoan voices were absent.</a:t>
            </a:r>
            <a:endParaRPr sz="4800">
              <a:solidFill>
                <a:schemeClr val="lt2"/>
              </a:solidFill>
            </a:endParaRPr>
          </a:p>
          <a:p>
            <a:pPr marL="0" marR="0" lvl="0" indent="0" algn="ctr" rtl="0">
              <a:lnSpc>
                <a:spcPct val="139985"/>
              </a:lnSpc>
              <a:spcBef>
                <a:spcPts val="0"/>
              </a:spcBef>
              <a:spcAft>
                <a:spcPts val="0"/>
              </a:spcAft>
              <a:buClr>
                <a:schemeClr val="dk1"/>
              </a:buClr>
              <a:buSzPts val="1100"/>
              <a:buFont typeface="Arial"/>
              <a:buNone/>
            </a:pPr>
            <a:endParaRPr sz="3600">
              <a:solidFill>
                <a:schemeClr val="lt2"/>
              </a:solidFill>
            </a:endParaRPr>
          </a:p>
          <a:p>
            <a:pPr marL="0" marR="0" lvl="0" indent="0" algn="ctr" rtl="0">
              <a:lnSpc>
                <a:spcPct val="139985"/>
              </a:lnSpc>
              <a:spcBef>
                <a:spcPts val="0"/>
              </a:spcBef>
              <a:spcAft>
                <a:spcPts val="0"/>
              </a:spcAft>
              <a:buNone/>
            </a:pPr>
            <a:endParaRPr sz="36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63"/>
        <p:cNvGrpSpPr/>
        <p:nvPr/>
      </p:nvGrpSpPr>
      <p:grpSpPr>
        <a:xfrm>
          <a:off x="0" y="0"/>
          <a:ext cx="0" cy="0"/>
          <a:chOff x="0" y="0"/>
          <a:chExt cx="0" cy="0"/>
        </a:xfrm>
      </p:grpSpPr>
      <p:sp>
        <p:nvSpPr>
          <p:cNvPr id="164" name="Google Shape;164;p19"/>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65" name="Google Shape;165;p19"/>
          <p:cNvGrpSpPr/>
          <p:nvPr/>
        </p:nvGrpSpPr>
        <p:grpSpPr>
          <a:xfrm>
            <a:off x="-2355147" y="-1463976"/>
            <a:ext cx="22998446" cy="3745239"/>
            <a:chOff x="0" y="-47625"/>
            <a:chExt cx="6057164" cy="986394"/>
          </a:xfrm>
        </p:grpSpPr>
        <p:sp>
          <p:nvSpPr>
            <p:cNvPr id="166" name="Google Shape;166;p19"/>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67" name="Google Shape;167;p19"/>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8" name="Google Shape;168;p19"/>
          <p:cNvSpPr txBox="1"/>
          <p:nvPr/>
        </p:nvSpPr>
        <p:spPr>
          <a:xfrm>
            <a:off x="625775" y="2569475"/>
            <a:ext cx="16503600" cy="69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lt2"/>
                </a:solidFill>
                <a:latin typeface="Helvetica Neue"/>
                <a:ea typeface="Helvetica Neue"/>
                <a:cs typeface="Helvetica Neue"/>
                <a:sym typeface="Helvetica Neue"/>
              </a:rPr>
              <a:t>A shift in anthropology pushed a movement towards collaboration between Native voices and anthropologists. </a:t>
            </a: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4800">
                <a:solidFill>
                  <a:schemeClr val="lt2"/>
                </a:solidFill>
                <a:latin typeface="Helvetica Neue"/>
                <a:ea typeface="Helvetica Neue"/>
                <a:cs typeface="Helvetica Neue"/>
                <a:sym typeface="Helvetica Neue"/>
              </a:rPr>
              <a:t>Anthropologists also consider an array of factors in their study including:</a:t>
            </a:r>
            <a:endParaRPr sz="4800">
              <a:solidFill>
                <a:schemeClr val="lt2"/>
              </a:solidFill>
              <a:latin typeface="Helvetica Neue"/>
              <a:ea typeface="Helvetica Neue"/>
              <a:cs typeface="Helvetica Neue"/>
              <a:sym typeface="Helvetica Neue"/>
            </a:endParaRPr>
          </a:p>
          <a:p>
            <a:pPr marL="457200" lvl="0" indent="-533400" algn="l" rtl="0">
              <a:lnSpc>
                <a:spcPct val="150000"/>
              </a:lnSpc>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Positionality</a:t>
            </a:r>
            <a:endParaRPr sz="4800">
              <a:solidFill>
                <a:schemeClr val="lt2"/>
              </a:solidFill>
              <a:latin typeface="Helvetica Neue"/>
              <a:ea typeface="Helvetica Neue"/>
              <a:cs typeface="Helvetica Neue"/>
              <a:sym typeface="Helvetica Neue"/>
            </a:endParaRPr>
          </a:p>
          <a:p>
            <a:pPr marL="457200" lvl="0" indent="-533400" algn="l" rtl="0">
              <a:lnSpc>
                <a:spcPct val="150000"/>
              </a:lnSpc>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Multivocality</a:t>
            </a:r>
            <a:endParaRPr sz="4800">
              <a:solidFill>
                <a:schemeClr val="lt2"/>
              </a:solidFill>
              <a:latin typeface="Helvetica Neue"/>
              <a:ea typeface="Helvetica Neue"/>
              <a:cs typeface="Helvetica Neue"/>
              <a:sym typeface="Helvetica Neue"/>
            </a:endParaRPr>
          </a:p>
          <a:p>
            <a:pPr marL="457200" lvl="0" indent="-533400" algn="l" rtl="0">
              <a:lnSpc>
                <a:spcPct val="150000"/>
              </a:lnSpc>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Self-Reflexivity</a:t>
            </a: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
        <p:nvSpPr>
          <p:cNvPr id="169" name="Google Shape;169;p19"/>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7204">
                <a:latin typeface="Georgia"/>
                <a:ea typeface="Georgia"/>
                <a:cs typeface="Georgia"/>
                <a:sym typeface="Georgia"/>
              </a:rPr>
              <a:t>Decolonize Anthropology</a:t>
            </a:r>
            <a:endParaRPr sz="7204">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3"/>
        <p:cNvGrpSpPr/>
        <p:nvPr/>
      </p:nvGrpSpPr>
      <p:grpSpPr>
        <a:xfrm>
          <a:off x="0" y="0"/>
          <a:ext cx="0" cy="0"/>
          <a:chOff x="0" y="0"/>
          <a:chExt cx="0" cy="0"/>
        </a:xfrm>
      </p:grpSpPr>
      <p:grpSp>
        <p:nvGrpSpPr>
          <p:cNvPr id="174" name="Google Shape;174;p20"/>
          <p:cNvGrpSpPr/>
          <p:nvPr/>
        </p:nvGrpSpPr>
        <p:grpSpPr>
          <a:xfrm>
            <a:off x="275" y="-1463974"/>
            <a:ext cx="18287790" cy="3745239"/>
            <a:chOff x="0" y="-47625"/>
            <a:chExt cx="6057164" cy="986394"/>
          </a:xfrm>
        </p:grpSpPr>
        <p:sp>
          <p:nvSpPr>
            <p:cNvPr id="175" name="Google Shape;175;p20"/>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76" name="Google Shape;176;p20"/>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7" name="Google Shape;177;p20"/>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78" name="Google Shape;178;p20"/>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900">
                <a:solidFill>
                  <a:srgbClr val="F9F9F4"/>
                </a:solidFill>
                <a:latin typeface="Georgia"/>
                <a:ea typeface="Georgia"/>
                <a:cs typeface="Georgia"/>
                <a:sym typeface="Georgia"/>
              </a:rPr>
              <a:t>Postmodernism Theory</a:t>
            </a:r>
            <a:endParaRPr sz="6900">
              <a:latin typeface="Georgia"/>
              <a:ea typeface="Georgia"/>
              <a:cs typeface="Georgia"/>
              <a:sym typeface="Georgia"/>
            </a:endParaRPr>
          </a:p>
        </p:txBody>
      </p:sp>
      <p:sp>
        <p:nvSpPr>
          <p:cNvPr id="179" name="Google Shape;179;p20"/>
          <p:cNvSpPr txBox="1"/>
          <p:nvPr/>
        </p:nvSpPr>
        <p:spPr>
          <a:xfrm>
            <a:off x="294975" y="2478025"/>
            <a:ext cx="16964400" cy="57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Helvetica Neue"/>
                <a:ea typeface="Helvetica Neue"/>
                <a:cs typeface="Helvetica Neue"/>
                <a:sym typeface="Helvetica Neue"/>
              </a:rPr>
              <a:t>The 21st Century theory recognizes that there is no true objectivity in anthropology and everyone has biases. </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a:p>
            <a:pPr marL="0" lvl="0" indent="0" algn="l" rtl="0">
              <a:spcBef>
                <a:spcPts val="0"/>
              </a:spcBef>
              <a:spcAft>
                <a:spcPts val="0"/>
              </a:spcAft>
              <a:buNone/>
            </a:pPr>
            <a:r>
              <a:rPr lang="en-US" sz="4800">
                <a:latin typeface="Helvetica Neue"/>
                <a:ea typeface="Helvetica Neue"/>
                <a:cs typeface="Helvetica Neue"/>
                <a:sym typeface="Helvetica Neue"/>
              </a:rPr>
              <a:t>This is why it is important to consider factors such as positionality, multivocality, and self-reflexivity in a study. </a:t>
            </a:r>
            <a:endParaRPr sz="48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87"/>
        <p:cNvGrpSpPr/>
        <p:nvPr/>
      </p:nvGrpSpPr>
      <p:grpSpPr>
        <a:xfrm>
          <a:off x="0" y="0"/>
          <a:ext cx="0" cy="0"/>
          <a:chOff x="0" y="0"/>
          <a:chExt cx="0" cy="0"/>
        </a:xfrm>
      </p:grpSpPr>
      <p:sp>
        <p:nvSpPr>
          <p:cNvPr id="188" name="Google Shape;188;p21"/>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89" name="Google Shape;189;p21"/>
          <p:cNvGrpSpPr/>
          <p:nvPr/>
        </p:nvGrpSpPr>
        <p:grpSpPr>
          <a:xfrm>
            <a:off x="0" y="-1030925"/>
            <a:ext cx="18384524" cy="3266945"/>
            <a:chOff x="0" y="-47625"/>
            <a:chExt cx="5047365" cy="860424"/>
          </a:xfrm>
        </p:grpSpPr>
        <p:sp>
          <p:nvSpPr>
            <p:cNvPr id="190" name="Google Shape;190;p21"/>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91" name="Google Shape;191;p21"/>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2" name="Google Shape;192;p21"/>
          <p:cNvGrpSpPr/>
          <p:nvPr/>
        </p:nvGrpSpPr>
        <p:grpSpPr>
          <a:xfrm>
            <a:off x="1661503" y="2715325"/>
            <a:ext cx="15956325" cy="7961987"/>
            <a:chOff x="0" y="-85725"/>
            <a:chExt cx="21275100" cy="10615983"/>
          </a:xfrm>
        </p:grpSpPr>
        <p:sp>
          <p:nvSpPr>
            <p:cNvPr id="193" name="Google Shape;193;p21"/>
            <p:cNvSpPr txBox="1"/>
            <p:nvPr/>
          </p:nvSpPr>
          <p:spPr>
            <a:xfrm>
              <a:off x="0" y="1504158"/>
              <a:ext cx="21275100" cy="90261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Think about how anthropology has changed over the centuries. How do these changes help us to better understand humanity? </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For many years Westerners dominated the field of anthropology. Mead and Freeman published conclusions on Samoans without the voice of the Samoan people. The 1980s shifted to push for more collaboration and inclusivity. </a:t>
              </a:r>
              <a:endParaRPr sz="3000">
                <a:solidFill>
                  <a:schemeClr val="dk1"/>
                </a:solidFill>
                <a:latin typeface="Helvetica Neue"/>
                <a:ea typeface="Helvetica Neue"/>
                <a:cs typeface="Helvetica Neue"/>
                <a:sym typeface="Helvetica Neue"/>
              </a:endParaRPr>
            </a:p>
            <a:p>
              <a:pPr marL="1828800" lvl="3"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Anthropology continues to take strides to better capture all voices. </a:t>
              </a:r>
              <a:endParaRPr sz="300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194" name="Google Shape;194;p21"/>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95" name="Google Shape;195;p21"/>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96" name="Google Shape;196;p21"/>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Custom</PresentationFormat>
  <Paragraphs>55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Georgia</vt:lpstr>
      <vt:lpstr>Arial</vt:lpstr>
      <vt:lpstr>Helvetica Neue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1</cp:revision>
  <dcterms:modified xsi:type="dcterms:W3CDTF">2023-10-18T17:14:48Z</dcterms:modified>
</cp:coreProperties>
</file>