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0"/>
  </p:notesMasterIdLst>
  <p:sldIdLst>
    <p:sldId id="256" r:id="rId2"/>
    <p:sldId id="257" r:id="rId3"/>
    <p:sldId id="258" r:id="rId4"/>
    <p:sldId id="260" r:id="rId5"/>
    <p:sldId id="261" r:id="rId6"/>
    <p:sldId id="262" r:id="rId7"/>
    <p:sldId id="263" r:id="rId8"/>
    <p:sldId id="264" r:id="rId9"/>
  </p:sldIdLst>
  <p:sldSz cx="18288000" cy="10287000"/>
  <p:notesSz cx="6858000" cy="9144000"/>
  <p:embeddedFontLst>
    <p:embeddedFont>
      <p:font typeface="Calibri" panose="020F0502020204030204" pitchFamily="34" charset="0"/>
      <p:regular r:id="rId11"/>
      <p:bold r:id="rId12"/>
      <p:italic r:id="rId13"/>
      <p:boldItalic r:id="rId14"/>
    </p:embeddedFont>
    <p:embeddedFont>
      <p:font typeface="Georgia" panose="02040502050405020303" pitchFamily="18" charset="0"/>
      <p:regular r:id="rId15"/>
      <p:bold r:id="rId16"/>
      <p:italic r:id="rId17"/>
      <p:boldItalic r:id="rId18"/>
    </p:embeddedFont>
    <p:embeddedFont>
      <p:font typeface="Helvetica Neue" panose="020B0604020202020204" charset="0"/>
      <p:regular r:id="rId19"/>
      <p:bold r:id="rId20"/>
      <p:italic r:id="rId21"/>
      <p:boldItalic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924"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presProps" Target="presProps.xml"/><Relationship Id="rId10" Type="http://schemas.openxmlformats.org/officeDocument/2006/relationships/notesMaster" Target="notesMasters/notesMaster1.xml"/><Relationship Id="rId19"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font" Target="fonts/font1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914400" y="3251200"/>
            <a:ext cx="7315200" cy="3081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6" name="Google Shape;86;p1:notes"/>
          <p:cNvSpPr>
            <a:spLocks noGrp="1" noRot="1" noChangeAspect="1"/>
          </p:cNvSpPr>
          <p:nvPr>
            <p:ph type="sldImg" idx="2"/>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2879fca434d_0_0:notes"/>
          <p:cNvSpPr txBox="1">
            <a:spLocks noGrp="1"/>
          </p:cNvSpPr>
          <p:nvPr>
            <p:ph type="body" idx="1"/>
          </p:nvPr>
        </p:nvSpPr>
        <p:spPr>
          <a:xfrm>
            <a:off x="914400" y="3251200"/>
            <a:ext cx="7315200" cy="30813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0" name="Google Shape;100;g2879fca434d_0_0:notes"/>
          <p:cNvSpPr>
            <a:spLocks noGrp="1" noRot="1" noChangeAspect="1"/>
          </p:cNvSpPr>
          <p:nvPr>
            <p:ph type="sldImg" idx="2"/>
          </p:nvPr>
        </p:nvSpPr>
        <p:spPr>
          <a:xfrm>
            <a:off x="2857500" y="512763"/>
            <a:ext cx="3429000" cy="2567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2879fca434d_0_84: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108" name="Google Shape;108;g2879fca434d_0_84: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109" name="Google Shape;109;g2879fca434d_0_84: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 name="Google Shape;110;g2879fca434d_0_84:notes"/>
          <p:cNvSpPr txBox="1">
            <a:spLocks noGrp="1"/>
          </p:cNvSpPr>
          <p:nvPr>
            <p:ph type="body" idx="1"/>
          </p:nvPr>
        </p:nvSpPr>
        <p:spPr>
          <a:xfrm>
            <a:off x="914400" y="3251200"/>
            <a:ext cx="7315200" cy="30813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1" name="Google Shape;111;g2879fca434d_0_84:notes"/>
          <p:cNvSpPr txBox="1">
            <a:spLocks noGrp="1"/>
          </p:cNvSpPr>
          <p:nvPr>
            <p:ph type="ftr" idx="11"/>
          </p:nvPr>
        </p:nvSpPr>
        <p:spPr>
          <a:xfrm>
            <a:off x="0" y="6502400"/>
            <a:ext cx="3962400" cy="3414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112" name="Google Shape;112;g2879fca434d_0_84:notes"/>
          <p:cNvSpPr txBox="1">
            <a:spLocks noGrp="1"/>
          </p:cNvSpPr>
          <p:nvPr>
            <p:ph type="sldNum" idx="12"/>
          </p:nvPr>
        </p:nvSpPr>
        <p:spPr>
          <a:xfrm>
            <a:off x="5180013" y="6502400"/>
            <a:ext cx="3962400" cy="3414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28817d54874_0_98:notes"/>
          <p:cNvSpPr txBox="1">
            <a:spLocks noGrp="1"/>
          </p:cNvSpPr>
          <p:nvPr>
            <p:ph type="body" idx="1"/>
          </p:nvPr>
        </p:nvSpPr>
        <p:spPr>
          <a:xfrm>
            <a:off x="914400" y="3251200"/>
            <a:ext cx="7315200" cy="30813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6" name="Google Shape;136;g28817d54874_0_98:notes"/>
          <p:cNvSpPr>
            <a:spLocks noGrp="1" noRot="1" noChangeAspect="1"/>
          </p:cNvSpPr>
          <p:nvPr>
            <p:ph type="sldImg" idx="2"/>
          </p:nvPr>
        </p:nvSpPr>
        <p:spPr>
          <a:xfrm>
            <a:off x="2857500" y="512763"/>
            <a:ext cx="3429000" cy="2567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28817d54874_0_184:notes"/>
          <p:cNvSpPr txBox="1">
            <a:spLocks noGrp="1"/>
          </p:cNvSpPr>
          <p:nvPr>
            <p:ph type="body" idx="1"/>
          </p:nvPr>
        </p:nvSpPr>
        <p:spPr>
          <a:xfrm>
            <a:off x="914400" y="3251200"/>
            <a:ext cx="7315200" cy="30813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6" name="Google Shape;146;g28817d54874_0_184:notes"/>
          <p:cNvSpPr>
            <a:spLocks noGrp="1" noRot="1" noChangeAspect="1"/>
          </p:cNvSpPr>
          <p:nvPr>
            <p:ph type="sldImg" idx="2"/>
          </p:nvPr>
        </p:nvSpPr>
        <p:spPr>
          <a:xfrm>
            <a:off x="2857500" y="512763"/>
            <a:ext cx="3429000" cy="2567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28817d54874_0_0:notes"/>
          <p:cNvSpPr txBox="1">
            <a:spLocks noGrp="1"/>
          </p:cNvSpPr>
          <p:nvPr>
            <p:ph type="body" idx="1"/>
          </p:nvPr>
        </p:nvSpPr>
        <p:spPr>
          <a:xfrm>
            <a:off x="914400" y="3251200"/>
            <a:ext cx="7315200" cy="30813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57" name="Google Shape;157;g28817d54874_0_0:notes"/>
          <p:cNvSpPr>
            <a:spLocks noGrp="1" noRot="1" noChangeAspect="1"/>
          </p:cNvSpPr>
          <p:nvPr>
            <p:ph type="sldImg" idx="2"/>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10:notes"/>
          <p:cNvSpPr txBox="1">
            <a:spLocks noGrp="1"/>
          </p:cNvSpPr>
          <p:nvPr>
            <p:ph type="body" idx="1"/>
          </p:nvPr>
        </p:nvSpPr>
        <p:spPr>
          <a:xfrm>
            <a:off x="914400" y="3251200"/>
            <a:ext cx="7315200" cy="3081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67" name="Google Shape;167;p10:notes"/>
          <p:cNvSpPr>
            <a:spLocks noGrp="1" noRot="1" noChangeAspect="1"/>
          </p:cNvSpPr>
          <p:nvPr>
            <p:ph type="sldImg" idx="2"/>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2879fca434d_0_262: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177" name="Google Shape;177;g2879fca434d_0_262: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178" name="Google Shape;178;g2879fca434d_0_262: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9" name="Google Shape;179;g2879fca434d_0_262:notes"/>
          <p:cNvSpPr txBox="1">
            <a:spLocks noGrp="1"/>
          </p:cNvSpPr>
          <p:nvPr>
            <p:ph type="body" idx="1"/>
          </p:nvPr>
        </p:nvSpPr>
        <p:spPr>
          <a:xfrm>
            <a:off x="914400" y="3251200"/>
            <a:ext cx="7315200" cy="30813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0" name="Google Shape;180;g2879fca434d_0_262:notes"/>
          <p:cNvSpPr txBox="1">
            <a:spLocks noGrp="1"/>
          </p:cNvSpPr>
          <p:nvPr>
            <p:ph type="ftr" idx="11"/>
          </p:nvPr>
        </p:nvSpPr>
        <p:spPr>
          <a:xfrm>
            <a:off x="0" y="6502400"/>
            <a:ext cx="3962400" cy="3414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181" name="Google Shape;181;g2879fca434d_0_262:notes"/>
          <p:cNvSpPr txBox="1">
            <a:spLocks noGrp="1"/>
          </p:cNvSpPr>
          <p:nvPr>
            <p:ph type="sldNum" idx="12"/>
          </p:nvPr>
        </p:nvSpPr>
        <p:spPr>
          <a:xfrm>
            <a:off x="5180013" y="6502400"/>
            <a:ext cx="3962400" cy="3414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9"/>
        <p:cNvGrpSpPr/>
        <p:nvPr/>
      </p:nvGrpSpPr>
      <p:grpSpPr>
        <a:xfrm>
          <a:off x="0" y="0"/>
          <a:ext cx="0" cy="0"/>
          <a:chOff x="0" y="0"/>
          <a:chExt cx="0" cy="0"/>
        </a:xfrm>
      </p:grpSpPr>
      <p:sp>
        <p:nvSpPr>
          <p:cNvPr id="20" name="Google Shape;20;p3"/>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3"/>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22" name="Google Shape;22;p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8" name="Google Shape;28;p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5"/>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5"/>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4" name="Google Shape;34;p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6"/>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0" name="Google Shape;40;p6"/>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1" name="Google Shape;41;p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7"/>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7" name="Google Shape;47;p7"/>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8" name="Google Shape;48;p7"/>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9" name="Google Shape;49;p7"/>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0" name="Google Shape;50;p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2" name="Google Shape;62;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1792288" y="612775"/>
            <a:ext cx="5486400" cy="4114800"/>
          </a:xfrm>
          <a:prstGeom prst="rect">
            <a:avLst/>
          </a:prstGeom>
          <a:noFill/>
          <a:ln>
            <a:noFill/>
          </a:ln>
        </p:spPr>
      </p:sp>
      <p:sp>
        <p:nvSpPr>
          <p:cNvPr id="68" name="Google Shape;68;p1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9" name="Google Shape;69;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9F9F4"/>
        </a:solidFill>
        <a:effectLst/>
      </p:bgPr>
    </p:bg>
    <p:spTree>
      <p:nvGrpSpPr>
        <p:cNvPr id="1" name="Shape 87"/>
        <p:cNvGrpSpPr/>
        <p:nvPr/>
      </p:nvGrpSpPr>
      <p:grpSpPr>
        <a:xfrm>
          <a:off x="0" y="0"/>
          <a:ext cx="0" cy="0"/>
          <a:chOff x="0" y="0"/>
          <a:chExt cx="0" cy="0"/>
        </a:xfrm>
      </p:grpSpPr>
      <p:grpSp>
        <p:nvGrpSpPr>
          <p:cNvPr id="88" name="Google Shape;88;p13"/>
          <p:cNvGrpSpPr/>
          <p:nvPr/>
        </p:nvGrpSpPr>
        <p:grpSpPr>
          <a:xfrm>
            <a:off x="0" y="-870234"/>
            <a:ext cx="18287996" cy="5324326"/>
            <a:chOff x="0" y="-47625"/>
            <a:chExt cx="4816592" cy="1402292"/>
          </a:xfrm>
        </p:grpSpPr>
        <p:sp>
          <p:nvSpPr>
            <p:cNvPr id="89" name="Google Shape;89;p13"/>
            <p:cNvSpPr/>
            <p:nvPr/>
          </p:nvSpPr>
          <p:spPr>
            <a:xfrm>
              <a:off x="0" y="0"/>
              <a:ext cx="4816592" cy="1354667"/>
            </a:xfrm>
            <a:custGeom>
              <a:avLst/>
              <a:gdLst/>
              <a:ahLst/>
              <a:cxnLst/>
              <a:rect l="l" t="t" r="r" b="b"/>
              <a:pathLst>
                <a:path w="4816592" h="1354667" extrusionOk="0">
                  <a:moveTo>
                    <a:pt x="0" y="0"/>
                  </a:moveTo>
                  <a:lnTo>
                    <a:pt x="4816592" y="0"/>
                  </a:lnTo>
                  <a:lnTo>
                    <a:pt x="4816592" y="1354667"/>
                  </a:lnTo>
                  <a:lnTo>
                    <a:pt x="0" y="1354667"/>
                  </a:lnTo>
                  <a:close/>
                </a:path>
              </a:pathLst>
            </a:custGeom>
            <a:solidFill>
              <a:srgbClr val="040303"/>
            </a:solidFill>
            <a:ln>
              <a:noFill/>
            </a:ln>
          </p:spPr>
          <p:txBody>
            <a:bodyPr/>
            <a:lstStyle/>
            <a:p>
              <a:endParaRPr lang="en-US"/>
            </a:p>
          </p:txBody>
        </p:sp>
        <p:sp>
          <p:nvSpPr>
            <p:cNvPr id="90" name="Google Shape;90;p13"/>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91" name="Google Shape;91;p13"/>
          <p:cNvSpPr txBox="1"/>
          <p:nvPr/>
        </p:nvSpPr>
        <p:spPr>
          <a:xfrm>
            <a:off x="2271989" y="3124284"/>
            <a:ext cx="13744023" cy="2201548"/>
          </a:xfrm>
          <a:prstGeom prst="rect">
            <a:avLst/>
          </a:prstGeom>
          <a:noFill/>
          <a:ln>
            <a:noFill/>
          </a:ln>
        </p:spPr>
        <p:txBody>
          <a:bodyPr spcFirstLastPara="1" wrap="square" lIns="0" tIns="0" rIns="0" bIns="0" anchor="t" anchorCtr="0">
            <a:spAutoFit/>
          </a:bodyPr>
          <a:lstStyle/>
          <a:p>
            <a:pPr marL="0" marR="0" lvl="0" indent="0" algn="ctr" rtl="0">
              <a:lnSpc>
                <a:spcPct val="101999"/>
              </a:lnSpc>
              <a:spcBef>
                <a:spcPts val="0"/>
              </a:spcBef>
              <a:spcAft>
                <a:spcPts val="0"/>
              </a:spcAft>
              <a:buNone/>
            </a:pPr>
            <a:r>
              <a:rPr lang="en-US" sz="16305" b="0" i="0" u="none" strike="noStrike" cap="none">
                <a:solidFill>
                  <a:srgbClr val="FFFFFF"/>
                </a:solidFill>
                <a:latin typeface="Arial"/>
                <a:ea typeface="Arial"/>
                <a:cs typeface="Arial"/>
                <a:sym typeface="Arial"/>
              </a:rPr>
              <a:t> </a:t>
            </a:r>
            <a:endParaRPr/>
          </a:p>
        </p:txBody>
      </p:sp>
      <p:sp>
        <p:nvSpPr>
          <p:cNvPr id="92" name="Google Shape;92;p13"/>
          <p:cNvSpPr txBox="1"/>
          <p:nvPr/>
        </p:nvSpPr>
        <p:spPr>
          <a:xfrm>
            <a:off x="2554761" y="4603670"/>
            <a:ext cx="13178400" cy="1067400"/>
          </a:xfrm>
          <a:prstGeom prst="rect">
            <a:avLst/>
          </a:prstGeom>
          <a:noFill/>
          <a:ln>
            <a:noFill/>
          </a:ln>
        </p:spPr>
        <p:txBody>
          <a:bodyPr spcFirstLastPara="1" wrap="square" lIns="0" tIns="0" rIns="0" bIns="0" anchor="t" anchorCtr="0">
            <a:spAutoFit/>
          </a:bodyPr>
          <a:lstStyle/>
          <a:p>
            <a:pPr marL="0" marR="0" lvl="0" indent="0" algn="ctr" rtl="0">
              <a:lnSpc>
                <a:spcPct val="140011"/>
              </a:lnSpc>
              <a:spcBef>
                <a:spcPts val="0"/>
              </a:spcBef>
              <a:spcAft>
                <a:spcPts val="0"/>
              </a:spcAft>
              <a:buNone/>
            </a:pPr>
            <a:r>
              <a:rPr lang="en-US" sz="6933">
                <a:latin typeface="Helvetica Neue"/>
                <a:ea typeface="Helvetica Neue"/>
                <a:cs typeface="Helvetica Neue"/>
                <a:sym typeface="Helvetica Neue"/>
              </a:rPr>
              <a:t>Unit 5</a:t>
            </a:r>
            <a:endParaRPr>
              <a:latin typeface="Helvetica Neue"/>
              <a:ea typeface="Helvetica Neue"/>
              <a:cs typeface="Helvetica Neue"/>
              <a:sym typeface="Helvetica Neue"/>
            </a:endParaRPr>
          </a:p>
        </p:txBody>
      </p:sp>
      <p:sp>
        <p:nvSpPr>
          <p:cNvPr id="93" name="Google Shape;93;p13"/>
          <p:cNvSpPr/>
          <p:nvPr/>
        </p:nvSpPr>
        <p:spPr>
          <a:xfrm>
            <a:off x="7661880" y="668806"/>
            <a:ext cx="2964347" cy="510969"/>
          </a:xfrm>
          <a:custGeom>
            <a:avLst/>
            <a:gdLst/>
            <a:ahLst/>
            <a:cxnLst/>
            <a:rect l="l" t="t" r="r" b="b"/>
            <a:pathLst>
              <a:path w="3952463" h="681292" extrusionOk="0">
                <a:moveTo>
                  <a:pt x="0" y="0"/>
                </a:moveTo>
                <a:lnTo>
                  <a:pt x="3952463" y="0"/>
                </a:lnTo>
                <a:lnTo>
                  <a:pt x="3952463" y="681292"/>
                </a:lnTo>
                <a:lnTo>
                  <a:pt x="0" y="681292"/>
                </a:lnTo>
                <a:lnTo>
                  <a:pt x="0" y="0"/>
                </a:lnTo>
                <a:close/>
              </a:path>
            </a:pathLst>
          </a:custGeom>
          <a:blipFill rotWithShape="1">
            <a:blip r:embed="rId3">
              <a:alphaModFix/>
            </a:blip>
            <a:stretch>
              <a:fillRect/>
            </a:stretch>
          </a:blipFill>
          <a:ln>
            <a:noFill/>
          </a:ln>
        </p:spPr>
        <p:txBody>
          <a:bodyPr/>
          <a:lstStyle/>
          <a:p>
            <a:endParaRPr lang="en-US"/>
          </a:p>
        </p:txBody>
      </p:sp>
      <p:sp>
        <p:nvSpPr>
          <p:cNvPr id="94" name="Google Shape;94;p13"/>
          <p:cNvSpPr txBox="1"/>
          <p:nvPr/>
        </p:nvSpPr>
        <p:spPr>
          <a:xfrm>
            <a:off x="1028700" y="2237022"/>
            <a:ext cx="16617600" cy="1416000"/>
          </a:xfrm>
          <a:prstGeom prst="rect">
            <a:avLst/>
          </a:prstGeom>
          <a:noFill/>
          <a:ln>
            <a:noFill/>
          </a:ln>
        </p:spPr>
        <p:txBody>
          <a:bodyPr spcFirstLastPara="1" wrap="square" lIns="0" tIns="0" rIns="0" bIns="0" anchor="t" anchorCtr="0">
            <a:spAutoFit/>
          </a:bodyPr>
          <a:lstStyle/>
          <a:p>
            <a:pPr marL="0" marR="0" lvl="0" indent="0" algn="ctr" rtl="0">
              <a:lnSpc>
                <a:spcPct val="140004"/>
              </a:lnSpc>
              <a:spcBef>
                <a:spcPts val="0"/>
              </a:spcBef>
              <a:spcAft>
                <a:spcPts val="0"/>
              </a:spcAft>
              <a:buNone/>
            </a:pPr>
            <a:r>
              <a:rPr lang="en-US" sz="9199">
                <a:solidFill>
                  <a:srgbClr val="F9F9F4"/>
                </a:solidFill>
                <a:latin typeface="Helvetica Neue"/>
                <a:ea typeface="Helvetica Neue"/>
                <a:cs typeface="Helvetica Neue"/>
                <a:sym typeface="Helvetica Neue"/>
              </a:rPr>
              <a:t>The Voices of Samoans</a:t>
            </a:r>
            <a:endParaRPr>
              <a:latin typeface="Helvetica Neue"/>
              <a:ea typeface="Helvetica Neue"/>
              <a:cs typeface="Helvetica Neue"/>
              <a:sym typeface="Helvetica Neue"/>
            </a:endParaRPr>
          </a:p>
        </p:txBody>
      </p:sp>
      <p:grpSp>
        <p:nvGrpSpPr>
          <p:cNvPr id="95" name="Google Shape;95;p13"/>
          <p:cNvGrpSpPr/>
          <p:nvPr/>
        </p:nvGrpSpPr>
        <p:grpSpPr>
          <a:xfrm>
            <a:off x="38119" y="-4395974"/>
            <a:ext cx="19443603" cy="19443613"/>
            <a:chOff x="25" y="0"/>
            <a:chExt cx="25924804" cy="25924817"/>
          </a:xfrm>
        </p:grpSpPr>
        <p:cxnSp>
          <p:nvCxnSpPr>
            <p:cNvPr id="96" name="Google Shape;96;p13"/>
            <p:cNvCxnSpPr/>
            <p:nvPr/>
          </p:nvCxnSpPr>
          <p:spPr>
            <a:xfrm rot="10800000" flipH="1">
              <a:off x="25" y="11335960"/>
              <a:ext cx="25924804" cy="25400"/>
            </a:xfrm>
            <a:prstGeom prst="straightConnector1">
              <a:avLst/>
            </a:prstGeom>
            <a:noFill/>
            <a:ln w="50800" cap="flat" cmpd="sng">
              <a:solidFill>
                <a:srgbClr val="F9F9F4"/>
              </a:solidFill>
              <a:prstDash val="dash"/>
              <a:round/>
              <a:headEnd type="none" w="sm" len="sm"/>
              <a:tailEnd type="none" w="sm" len="sm"/>
            </a:ln>
          </p:spPr>
        </p:cxnSp>
        <p:cxnSp>
          <p:nvCxnSpPr>
            <p:cNvPr id="97" name="Google Shape;97;p13"/>
            <p:cNvCxnSpPr/>
            <p:nvPr/>
          </p:nvCxnSpPr>
          <p:spPr>
            <a:xfrm rot="10800000">
              <a:off x="881364" y="0"/>
              <a:ext cx="0" cy="25924817"/>
            </a:xfrm>
            <a:prstGeom prst="straightConnector1">
              <a:avLst/>
            </a:prstGeom>
            <a:noFill/>
            <a:ln w="50800" cap="flat" cmpd="sng">
              <a:solidFill>
                <a:srgbClr val="F9F9F4"/>
              </a:solidFill>
              <a:prstDash val="dash"/>
              <a:round/>
              <a:headEnd type="none" w="sm" len="sm"/>
              <a:tailEnd type="none" w="sm" len="sm"/>
            </a:ln>
          </p:spPr>
        </p:cxn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9F9F4"/>
        </a:solidFill>
        <a:effectLst/>
      </p:bgPr>
    </p:bg>
    <p:spTree>
      <p:nvGrpSpPr>
        <p:cNvPr id="1" name="Shape 101"/>
        <p:cNvGrpSpPr/>
        <p:nvPr/>
      </p:nvGrpSpPr>
      <p:grpSpPr>
        <a:xfrm>
          <a:off x="0" y="0"/>
          <a:ext cx="0" cy="0"/>
          <a:chOff x="0" y="0"/>
          <a:chExt cx="0" cy="0"/>
        </a:xfrm>
      </p:grpSpPr>
      <p:sp>
        <p:nvSpPr>
          <p:cNvPr id="102" name="Google Shape;102;p14"/>
          <p:cNvSpPr/>
          <p:nvPr/>
        </p:nvSpPr>
        <p:spPr>
          <a:xfrm>
            <a:off x="0" y="-1052744"/>
            <a:ext cx="8181739" cy="6340848"/>
          </a:xfrm>
          <a:custGeom>
            <a:avLst/>
            <a:gdLst/>
            <a:ahLst/>
            <a:cxnLst/>
            <a:rect l="l" t="t" r="r" b="b"/>
            <a:pathLst>
              <a:path w="8181739" h="6340848" extrusionOk="0">
                <a:moveTo>
                  <a:pt x="0" y="0"/>
                </a:moveTo>
                <a:lnTo>
                  <a:pt x="8181739" y="0"/>
                </a:lnTo>
                <a:lnTo>
                  <a:pt x="8181739" y="6340847"/>
                </a:lnTo>
                <a:lnTo>
                  <a:pt x="0" y="6340847"/>
                </a:lnTo>
                <a:lnTo>
                  <a:pt x="0" y="0"/>
                </a:lnTo>
                <a:close/>
              </a:path>
            </a:pathLst>
          </a:custGeom>
          <a:blipFill rotWithShape="1">
            <a:blip r:embed="rId3">
              <a:alphaModFix/>
            </a:blip>
            <a:stretch>
              <a:fillRect/>
            </a:stretch>
          </a:blipFill>
          <a:ln>
            <a:noFill/>
          </a:ln>
        </p:spPr>
        <p:txBody>
          <a:bodyPr/>
          <a:lstStyle/>
          <a:p>
            <a:endParaRPr lang="en-US"/>
          </a:p>
        </p:txBody>
      </p:sp>
      <p:sp>
        <p:nvSpPr>
          <p:cNvPr id="103" name="Google Shape;103;p14"/>
          <p:cNvSpPr/>
          <p:nvPr/>
        </p:nvSpPr>
        <p:spPr>
          <a:xfrm>
            <a:off x="14234538" y="9011179"/>
            <a:ext cx="3024762" cy="494242"/>
          </a:xfrm>
          <a:custGeom>
            <a:avLst/>
            <a:gdLst/>
            <a:ahLst/>
            <a:cxnLst/>
            <a:rect l="l" t="t" r="r" b="b"/>
            <a:pathLst>
              <a:path w="3024762" h="494242" extrusionOk="0">
                <a:moveTo>
                  <a:pt x="0" y="0"/>
                </a:moveTo>
                <a:lnTo>
                  <a:pt x="3024762" y="0"/>
                </a:lnTo>
                <a:lnTo>
                  <a:pt x="3024762" y="494242"/>
                </a:lnTo>
                <a:lnTo>
                  <a:pt x="0" y="494242"/>
                </a:lnTo>
                <a:lnTo>
                  <a:pt x="0" y="0"/>
                </a:lnTo>
                <a:close/>
              </a:path>
            </a:pathLst>
          </a:custGeom>
          <a:blipFill rotWithShape="1">
            <a:blip r:embed="rId4">
              <a:alphaModFix/>
            </a:blip>
            <a:stretch>
              <a:fillRect/>
            </a:stretch>
          </a:blipFill>
          <a:ln>
            <a:noFill/>
          </a:ln>
        </p:spPr>
        <p:txBody>
          <a:bodyPr/>
          <a:lstStyle/>
          <a:p>
            <a:endParaRPr lang="en-US"/>
          </a:p>
        </p:txBody>
      </p:sp>
      <p:sp>
        <p:nvSpPr>
          <p:cNvPr id="104" name="Google Shape;104;p14"/>
          <p:cNvSpPr txBox="1"/>
          <p:nvPr/>
        </p:nvSpPr>
        <p:spPr>
          <a:xfrm>
            <a:off x="3283176" y="945961"/>
            <a:ext cx="9934800" cy="1570200"/>
          </a:xfrm>
          <a:prstGeom prst="rect">
            <a:avLst/>
          </a:prstGeom>
          <a:noFill/>
          <a:ln>
            <a:noFill/>
          </a:ln>
        </p:spPr>
        <p:txBody>
          <a:bodyPr spcFirstLastPara="1" wrap="square" lIns="0" tIns="0" rIns="0" bIns="0" anchor="t" anchorCtr="0">
            <a:spAutoFit/>
          </a:bodyPr>
          <a:lstStyle/>
          <a:p>
            <a:pPr marL="0" marR="0" lvl="0" indent="0" algn="l" rtl="0">
              <a:lnSpc>
                <a:spcPct val="101999"/>
              </a:lnSpc>
              <a:spcBef>
                <a:spcPts val="0"/>
              </a:spcBef>
              <a:spcAft>
                <a:spcPts val="0"/>
              </a:spcAft>
              <a:buNone/>
            </a:pPr>
            <a:r>
              <a:rPr lang="en-US" sz="10202" i="0" u="none" strike="noStrike" cap="none">
                <a:solidFill>
                  <a:srgbClr val="040303"/>
                </a:solidFill>
                <a:latin typeface="Helvetica Neue"/>
                <a:ea typeface="Helvetica Neue"/>
                <a:cs typeface="Helvetica Neue"/>
                <a:sym typeface="Helvetica Neue"/>
              </a:rPr>
              <a:t>Overview</a:t>
            </a:r>
            <a:endParaRPr>
              <a:latin typeface="Helvetica Neue"/>
              <a:ea typeface="Helvetica Neue"/>
              <a:cs typeface="Helvetica Neue"/>
              <a:sym typeface="Helvetica Neue"/>
            </a:endParaRPr>
          </a:p>
        </p:txBody>
      </p:sp>
      <p:sp>
        <p:nvSpPr>
          <p:cNvPr id="105" name="Google Shape;105;p14"/>
          <p:cNvSpPr txBox="1"/>
          <p:nvPr/>
        </p:nvSpPr>
        <p:spPr>
          <a:xfrm>
            <a:off x="4449325" y="2734275"/>
            <a:ext cx="10871700" cy="6276900"/>
          </a:xfrm>
          <a:prstGeom prst="rect">
            <a:avLst/>
          </a:prstGeom>
          <a:noFill/>
          <a:ln>
            <a:noFill/>
          </a:ln>
        </p:spPr>
        <p:txBody>
          <a:bodyPr spcFirstLastPara="1" wrap="square" lIns="0" tIns="0" rIns="0" bIns="0" anchor="t" anchorCtr="0">
            <a:spAutoFit/>
          </a:bodyPr>
          <a:lstStyle/>
          <a:p>
            <a:pPr marL="0" marR="0" lvl="0" indent="0" algn="l" rtl="0">
              <a:lnSpc>
                <a:spcPct val="178992"/>
              </a:lnSpc>
              <a:spcBef>
                <a:spcPts val="0"/>
              </a:spcBef>
              <a:spcAft>
                <a:spcPts val="0"/>
              </a:spcAft>
              <a:buNone/>
            </a:pPr>
            <a:r>
              <a:rPr lang="en-US" sz="4000" b="1">
                <a:solidFill>
                  <a:srgbClr val="040303"/>
                </a:solidFill>
                <a:latin typeface="Helvetica Neue"/>
                <a:ea typeface="Helvetica Neue"/>
                <a:cs typeface="Helvetica Neue"/>
                <a:sym typeface="Helvetica Neue"/>
              </a:rPr>
              <a:t>Topics </a:t>
            </a:r>
            <a:endParaRPr sz="4000" b="1">
              <a:solidFill>
                <a:srgbClr val="040303"/>
              </a:solidFill>
              <a:latin typeface="Helvetica Neue"/>
              <a:ea typeface="Helvetica Neue"/>
              <a:cs typeface="Helvetica Neue"/>
              <a:sym typeface="Helvetica Neue"/>
            </a:endParaRPr>
          </a:p>
          <a:p>
            <a:pPr marL="457200" marR="0" lvl="0" indent="-406400" algn="l" rtl="0">
              <a:lnSpc>
                <a:spcPct val="178992"/>
              </a:lnSpc>
              <a:spcBef>
                <a:spcPts val="0"/>
              </a:spcBef>
              <a:spcAft>
                <a:spcPts val="0"/>
              </a:spcAft>
              <a:buClr>
                <a:srgbClr val="040303"/>
              </a:buClr>
              <a:buSzPts val="2800"/>
              <a:buFont typeface="Helvetica Neue"/>
              <a:buChar char="●"/>
            </a:pPr>
            <a:r>
              <a:rPr lang="en-US" sz="2800">
                <a:solidFill>
                  <a:srgbClr val="040303"/>
                </a:solidFill>
                <a:latin typeface="Helvetica Neue"/>
                <a:ea typeface="Helvetica Neue"/>
                <a:cs typeface="Helvetica Neue"/>
                <a:sym typeface="Helvetica Neue"/>
              </a:rPr>
              <a:t>Samoan responses to Mead</a:t>
            </a:r>
            <a:endParaRPr sz="2800">
              <a:solidFill>
                <a:srgbClr val="040303"/>
              </a:solidFill>
              <a:latin typeface="Helvetica Neue"/>
              <a:ea typeface="Helvetica Neue"/>
              <a:cs typeface="Helvetica Neue"/>
              <a:sym typeface="Helvetica Neue"/>
            </a:endParaRPr>
          </a:p>
          <a:p>
            <a:pPr marL="457200" marR="0" lvl="0" indent="-406400" algn="l" rtl="0">
              <a:lnSpc>
                <a:spcPct val="178992"/>
              </a:lnSpc>
              <a:spcBef>
                <a:spcPts val="0"/>
              </a:spcBef>
              <a:spcAft>
                <a:spcPts val="0"/>
              </a:spcAft>
              <a:buClr>
                <a:srgbClr val="040303"/>
              </a:buClr>
              <a:buSzPts val="2800"/>
              <a:buFont typeface="Helvetica Neue"/>
              <a:buChar char="●"/>
            </a:pPr>
            <a:r>
              <a:rPr lang="en-US" sz="2800">
                <a:solidFill>
                  <a:srgbClr val="040303"/>
                </a:solidFill>
                <a:latin typeface="Helvetica Neue"/>
                <a:ea typeface="Helvetica Neue"/>
                <a:cs typeface="Helvetica Neue"/>
                <a:sym typeface="Helvetica Neue"/>
              </a:rPr>
              <a:t>Emic and etic perspectives</a:t>
            </a:r>
            <a:endParaRPr sz="2800">
              <a:solidFill>
                <a:srgbClr val="040303"/>
              </a:solidFill>
              <a:latin typeface="Helvetica Neue"/>
              <a:ea typeface="Helvetica Neue"/>
              <a:cs typeface="Helvetica Neue"/>
              <a:sym typeface="Helvetica Neue"/>
            </a:endParaRPr>
          </a:p>
          <a:p>
            <a:pPr marL="0" lvl="0" indent="0" algn="l" rtl="0">
              <a:lnSpc>
                <a:spcPct val="178992"/>
              </a:lnSpc>
              <a:spcBef>
                <a:spcPts val="0"/>
              </a:spcBef>
              <a:spcAft>
                <a:spcPts val="0"/>
              </a:spcAft>
              <a:buNone/>
            </a:pPr>
            <a:r>
              <a:rPr lang="en-US" sz="4000" b="1">
                <a:solidFill>
                  <a:srgbClr val="040303"/>
                </a:solidFill>
                <a:latin typeface="Helvetica Neue"/>
                <a:ea typeface="Helvetica Neue"/>
                <a:cs typeface="Helvetica Neue"/>
                <a:sym typeface="Helvetica Neue"/>
              </a:rPr>
              <a:t>Unit Learning Objectives</a:t>
            </a:r>
            <a:r>
              <a:rPr lang="en-US" sz="4000">
                <a:solidFill>
                  <a:srgbClr val="040303"/>
                </a:solidFill>
                <a:latin typeface="Helvetica Neue"/>
                <a:ea typeface="Helvetica Neue"/>
                <a:cs typeface="Helvetica Neue"/>
                <a:sym typeface="Helvetica Neue"/>
              </a:rPr>
              <a:t> </a:t>
            </a:r>
            <a:endParaRPr sz="4000">
              <a:solidFill>
                <a:srgbClr val="040303"/>
              </a:solidFill>
              <a:latin typeface="Helvetica Neue"/>
              <a:ea typeface="Helvetica Neue"/>
              <a:cs typeface="Helvetica Neue"/>
              <a:sym typeface="Helvetica Neue"/>
            </a:endParaRPr>
          </a:p>
          <a:p>
            <a:pPr marL="457200" lvl="0" indent="-406400" algn="l" rtl="0">
              <a:lnSpc>
                <a:spcPct val="178992"/>
              </a:lnSpc>
              <a:spcBef>
                <a:spcPts val="0"/>
              </a:spcBef>
              <a:spcAft>
                <a:spcPts val="0"/>
              </a:spcAft>
              <a:buClr>
                <a:srgbClr val="040303"/>
              </a:buClr>
              <a:buSzPts val="2800"/>
              <a:buFont typeface="Helvetica Neue"/>
              <a:buChar char="●"/>
            </a:pPr>
            <a:r>
              <a:rPr lang="en-US" sz="2800">
                <a:solidFill>
                  <a:srgbClr val="040303"/>
                </a:solidFill>
                <a:latin typeface="Helvetica Neue"/>
                <a:ea typeface="Helvetica Neue"/>
                <a:cs typeface="Helvetica Neue"/>
                <a:sym typeface="Helvetica Neue"/>
              </a:rPr>
              <a:t>Compare the different responses Samoans had to Mead’s work</a:t>
            </a:r>
            <a:endParaRPr sz="2800">
              <a:solidFill>
                <a:srgbClr val="040303"/>
              </a:solidFill>
              <a:latin typeface="Helvetica Neue"/>
              <a:ea typeface="Helvetica Neue"/>
              <a:cs typeface="Helvetica Neue"/>
              <a:sym typeface="Helvetica Neue"/>
            </a:endParaRPr>
          </a:p>
          <a:p>
            <a:pPr marL="457200" lvl="0" indent="-406400" algn="l" rtl="0">
              <a:lnSpc>
                <a:spcPct val="178992"/>
              </a:lnSpc>
              <a:spcBef>
                <a:spcPts val="0"/>
              </a:spcBef>
              <a:spcAft>
                <a:spcPts val="0"/>
              </a:spcAft>
              <a:buClr>
                <a:srgbClr val="040303"/>
              </a:buClr>
              <a:buSzPts val="2800"/>
              <a:buFont typeface="Helvetica Neue"/>
              <a:buChar char="●"/>
            </a:pPr>
            <a:r>
              <a:rPr lang="en-US" sz="2800">
                <a:solidFill>
                  <a:srgbClr val="040303"/>
                </a:solidFill>
                <a:latin typeface="Helvetica Neue"/>
                <a:ea typeface="Helvetica Neue"/>
                <a:cs typeface="Helvetica Neue"/>
                <a:sym typeface="Helvetica Neue"/>
              </a:rPr>
              <a:t>Inspect how “outsider” anthropologists represent “the other” and the consequences of this on global views</a:t>
            </a:r>
            <a:endParaRPr sz="2800">
              <a:solidFill>
                <a:srgbClr val="040303"/>
              </a:solidFill>
              <a:latin typeface="Helvetica Neue"/>
              <a:ea typeface="Helvetica Neue"/>
              <a:cs typeface="Helvetica Neue"/>
              <a:sym typeface="Helvetica Neue"/>
            </a:endParaRPr>
          </a:p>
          <a:p>
            <a:pPr marL="1371600" marR="0" lvl="0" indent="0" algn="l" rtl="0">
              <a:lnSpc>
                <a:spcPct val="140000"/>
              </a:lnSpc>
              <a:spcBef>
                <a:spcPts val="0"/>
              </a:spcBef>
              <a:spcAft>
                <a:spcPts val="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13"/>
        <p:cNvGrpSpPr/>
        <p:nvPr/>
      </p:nvGrpSpPr>
      <p:grpSpPr>
        <a:xfrm>
          <a:off x="0" y="0"/>
          <a:ext cx="0" cy="0"/>
          <a:chOff x="0" y="0"/>
          <a:chExt cx="0" cy="0"/>
        </a:xfrm>
      </p:grpSpPr>
      <p:grpSp>
        <p:nvGrpSpPr>
          <p:cNvPr id="114" name="Google Shape;114;p15"/>
          <p:cNvGrpSpPr/>
          <p:nvPr/>
        </p:nvGrpSpPr>
        <p:grpSpPr>
          <a:xfrm>
            <a:off x="1028700" y="1062602"/>
            <a:ext cx="16230707" cy="7981023"/>
            <a:chOff x="0" y="-47625"/>
            <a:chExt cx="4274726" cy="2101984"/>
          </a:xfrm>
        </p:grpSpPr>
        <p:sp>
          <p:nvSpPr>
            <p:cNvPr id="115" name="Google Shape;115;p15"/>
            <p:cNvSpPr/>
            <p:nvPr/>
          </p:nvSpPr>
          <p:spPr>
            <a:xfrm>
              <a:off x="0" y="0"/>
              <a:ext cx="4274726" cy="2054359"/>
            </a:xfrm>
            <a:custGeom>
              <a:avLst/>
              <a:gdLst/>
              <a:ahLst/>
              <a:cxnLst/>
              <a:rect l="l" t="t" r="r" b="b"/>
              <a:pathLst>
                <a:path w="4274726" h="2054359" extrusionOk="0">
                  <a:moveTo>
                    <a:pt x="0" y="0"/>
                  </a:moveTo>
                  <a:lnTo>
                    <a:pt x="4274726" y="0"/>
                  </a:lnTo>
                  <a:lnTo>
                    <a:pt x="4274726" y="2054359"/>
                  </a:lnTo>
                  <a:lnTo>
                    <a:pt x="0" y="2054359"/>
                  </a:lnTo>
                  <a:close/>
                </a:path>
              </a:pathLst>
            </a:custGeom>
            <a:solidFill>
              <a:srgbClr val="000000">
                <a:alpha val="0"/>
              </a:srgbClr>
            </a:solidFill>
            <a:ln w="38100" cap="flat" cmpd="sng">
              <a:solidFill>
                <a:srgbClr val="F9F9F4"/>
              </a:solidFill>
              <a:prstDash val="solid"/>
              <a:round/>
              <a:headEnd type="none" w="sm" len="sm"/>
              <a:tailEnd type="none" w="sm" len="sm"/>
            </a:ln>
          </p:spPr>
          <p:txBody>
            <a:bodyPr/>
            <a:lstStyle/>
            <a:p>
              <a:endParaRPr lang="en-US"/>
            </a:p>
          </p:txBody>
        </p:sp>
        <p:sp>
          <p:nvSpPr>
            <p:cNvPr id="116" name="Google Shape;116;p15"/>
            <p:cNvSpPr txBox="1"/>
            <p:nvPr/>
          </p:nvSpPr>
          <p:spPr>
            <a:xfrm>
              <a:off x="0" y="-47625"/>
              <a:ext cx="812700" cy="8604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117" name="Google Shape;117;p15"/>
          <p:cNvSpPr txBox="1"/>
          <p:nvPr/>
        </p:nvSpPr>
        <p:spPr>
          <a:xfrm>
            <a:off x="1353800" y="3752350"/>
            <a:ext cx="15580500" cy="3906900"/>
          </a:xfrm>
          <a:prstGeom prst="rect">
            <a:avLst/>
          </a:prstGeom>
          <a:noFill/>
          <a:ln>
            <a:noFill/>
          </a:ln>
        </p:spPr>
        <p:txBody>
          <a:bodyPr spcFirstLastPara="1" wrap="square" lIns="0" tIns="0" rIns="0" bIns="0" anchor="t" anchorCtr="0">
            <a:spAutoFit/>
          </a:bodyPr>
          <a:lstStyle/>
          <a:p>
            <a:pPr marL="0" marR="0" lvl="0" indent="0" algn="ctr" rtl="0">
              <a:lnSpc>
                <a:spcPct val="140014"/>
              </a:lnSpc>
              <a:spcBef>
                <a:spcPts val="0"/>
              </a:spcBef>
              <a:spcAft>
                <a:spcPts val="0"/>
              </a:spcAft>
              <a:buNone/>
            </a:pPr>
            <a:r>
              <a:rPr lang="en-US" sz="2700">
                <a:solidFill>
                  <a:schemeClr val="lt2"/>
                </a:solidFill>
              </a:rPr>
              <a:t>In this unit (to accompany the SAPIENS podcast S6 E3), students will compare the different responses of Samoans to Margaret Mead’s work and her publications on Samoa. Using Mead as a guide, students will inspect how “outsider” anthropologists and ethnographers examine cultures different from their own and the significance this has on global views of various cultures. Students will examine the way Samoans, being the insiders in the culture, viewed an outsider's perspective on their culture and the conclusions Mead drew. This concept of insiders and outsiders will be further examined to explain how conclusions made by outsiders shape the global view of non-Western cultures. </a:t>
            </a:r>
            <a:endParaRPr sz="2700">
              <a:solidFill>
                <a:schemeClr val="lt2"/>
              </a:solidFill>
              <a:latin typeface="Helvetica Neue"/>
              <a:ea typeface="Helvetica Neue"/>
              <a:cs typeface="Helvetica Neue"/>
              <a:sym typeface="Helvetica Neue"/>
            </a:endParaRPr>
          </a:p>
        </p:txBody>
      </p:sp>
      <p:grpSp>
        <p:nvGrpSpPr>
          <p:cNvPr id="118" name="Google Shape;118;p15"/>
          <p:cNvGrpSpPr/>
          <p:nvPr/>
        </p:nvGrpSpPr>
        <p:grpSpPr>
          <a:xfrm>
            <a:off x="1028700" y="333523"/>
            <a:ext cx="16230707" cy="3266853"/>
            <a:chOff x="0" y="-47625"/>
            <a:chExt cx="4274726" cy="860400"/>
          </a:xfrm>
        </p:grpSpPr>
        <p:sp>
          <p:nvSpPr>
            <p:cNvPr id="119" name="Google Shape;119;p15"/>
            <p:cNvSpPr/>
            <p:nvPr/>
          </p:nvSpPr>
          <p:spPr>
            <a:xfrm>
              <a:off x="0" y="0"/>
              <a:ext cx="4274726" cy="270933"/>
            </a:xfrm>
            <a:custGeom>
              <a:avLst/>
              <a:gdLst/>
              <a:ahLst/>
              <a:cxnLst/>
              <a:rect l="l" t="t" r="r" b="b"/>
              <a:pathLst>
                <a:path w="4274726" h="270933" extrusionOk="0">
                  <a:moveTo>
                    <a:pt x="0" y="0"/>
                  </a:moveTo>
                  <a:lnTo>
                    <a:pt x="4274726" y="0"/>
                  </a:lnTo>
                  <a:lnTo>
                    <a:pt x="4274726" y="270933"/>
                  </a:lnTo>
                  <a:lnTo>
                    <a:pt x="0" y="270933"/>
                  </a:lnTo>
                  <a:close/>
                </a:path>
              </a:pathLst>
            </a:custGeom>
            <a:solidFill>
              <a:srgbClr val="F9F9F4"/>
            </a:solidFill>
            <a:ln>
              <a:noFill/>
            </a:ln>
          </p:spPr>
          <p:txBody>
            <a:bodyPr/>
            <a:lstStyle/>
            <a:p>
              <a:endParaRPr lang="en-US"/>
            </a:p>
          </p:txBody>
        </p:sp>
        <p:sp>
          <p:nvSpPr>
            <p:cNvPr id="120" name="Google Shape;120;p15"/>
            <p:cNvSpPr txBox="1"/>
            <p:nvPr/>
          </p:nvSpPr>
          <p:spPr>
            <a:xfrm>
              <a:off x="0" y="-47625"/>
              <a:ext cx="812700" cy="8604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cxnSp>
        <p:nvCxnSpPr>
          <p:cNvPr id="121" name="Google Shape;121;p15"/>
          <p:cNvCxnSpPr/>
          <p:nvPr/>
        </p:nvCxnSpPr>
        <p:spPr>
          <a:xfrm>
            <a:off x="7648001" y="8071375"/>
            <a:ext cx="2991900" cy="0"/>
          </a:xfrm>
          <a:prstGeom prst="straightConnector1">
            <a:avLst/>
          </a:prstGeom>
          <a:noFill/>
          <a:ln w="38100" cap="flat" cmpd="sng">
            <a:solidFill>
              <a:srgbClr val="F9F9F4"/>
            </a:solidFill>
            <a:prstDash val="solid"/>
            <a:round/>
            <a:headEnd type="none" w="sm" len="sm"/>
            <a:tailEnd type="none" w="sm" len="sm"/>
          </a:ln>
        </p:spPr>
      </p:cxnSp>
      <p:sp>
        <p:nvSpPr>
          <p:cNvPr id="122" name="Google Shape;122;p15"/>
          <p:cNvSpPr/>
          <p:nvPr/>
        </p:nvSpPr>
        <p:spPr>
          <a:xfrm>
            <a:off x="14294953" y="9402008"/>
            <a:ext cx="2964347" cy="510969"/>
          </a:xfrm>
          <a:custGeom>
            <a:avLst/>
            <a:gdLst/>
            <a:ahLst/>
            <a:cxnLst/>
            <a:rect l="l" t="t" r="r" b="b"/>
            <a:pathLst>
              <a:path w="2964347" h="510969" extrusionOk="0">
                <a:moveTo>
                  <a:pt x="0" y="0"/>
                </a:moveTo>
                <a:lnTo>
                  <a:pt x="2964347" y="0"/>
                </a:lnTo>
                <a:lnTo>
                  <a:pt x="2964347" y="510970"/>
                </a:lnTo>
                <a:lnTo>
                  <a:pt x="0" y="510970"/>
                </a:lnTo>
                <a:lnTo>
                  <a:pt x="0" y="0"/>
                </a:lnTo>
                <a:close/>
              </a:path>
            </a:pathLst>
          </a:custGeom>
          <a:blipFill rotWithShape="1">
            <a:blip r:embed="rId3">
              <a:alphaModFix/>
            </a:blip>
            <a:stretch>
              <a:fillRect/>
            </a:stretch>
          </a:blipFill>
          <a:ln>
            <a:noFill/>
          </a:ln>
        </p:spPr>
        <p:txBody>
          <a:bodyPr/>
          <a:lstStyle/>
          <a:p>
            <a:endParaRPr lang="en-US"/>
          </a:p>
        </p:txBody>
      </p:sp>
      <p:sp>
        <p:nvSpPr>
          <p:cNvPr id="123" name="Google Shape;123;p15"/>
          <p:cNvSpPr txBox="1"/>
          <p:nvPr/>
        </p:nvSpPr>
        <p:spPr>
          <a:xfrm>
            <a:off x="2803605" y="2414354"/>
            <a:ext cx="12680700" cy="1338000"/>
          </a:xfrm>
          <a:prstGeom prst="rect">
            <a:avLst/>
          </a:prstGeom>
          <a:noFill/>
          <a:ln>
            <a:noFill/>
          </a:ln>
        </p:spPr>
        <p:txBody>
          <a:bodyPr spcFirstLastPara="1" wrap="square" lIns="0" tIns="0" rIns="0" bIns="0" anchor="t" anchorCtr="0">
            <a:spAutoFit/>
          </a:bodyPr>
          <a:lstStyle/>
          <a:p>
            <a:pPr marL="0" marR="0" lvl="0" indent="0" algn="ctr" rtl="0">
              <a:lnSpc>
                <a:spcPct val="102001"/>
              </a:lnSpc>
              <a:spcBef>
                <a:spcPts val="0"/>
              </a:spcBef>
              <a:spcAft>
                <a:spcPts val="0"/>
              </a:spcAft>
              <a:buNone/>
            </a:pPr>
            <a:r>
              <a:rPr lang="en-US" sz="8692" i="0" u="none" strike="noStrike" cap="none">
                <a:solidFill>
                  <a:srgbClr val="F9F9F4"/>
                </a:solidFill>
                <a:latin typeface="Georgia"/>
                <a:ea typeface="Georgia"/>
                <a:cs typeface="Georgia"/>
                <a:sym typeface="Georgia"/>
              </a:rPr>
              <a:t>Introduction</a:t>
            </a:r>
            <a:endParaRPr>
              <a:latin typeface="Georgia"/>
              <a:ea typeface="Georgia"/>
              <a:cs typeface="Georgia"/>
              <a:sym typeface="Georgi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9F9F4"/>
        </a:solidFill>
        <a:effectLst/>
      </p:bgPr>
    </p:bg>
    <p:spTree>
      <p:nvGrpSpPr>
        <p:cNvPr id="1" name="Shape 137"/>
        <p:cNvGrpSpPr/>
        <p:nvPr/>
      </p:nvGrpSpPr>
      <p:grpSpPr>
        <a:xfrm>
          <a:off x="0" y="0"/>
          <a:ext cx="0" cy="0"/>
          <a:chOff x="0" y="0"/>
          <a:chExt cx="0" cy="0"/>
        </a:xfrm>
      </p:grpSpPr>
      <p:grpSp>
        <p:nvGrpSpPr>
          <p:cNvPr id="138" name="Google Shape;138;p17"/>
          <p:cNvGrpSpPr/>
          <p:nvPr/>
        </p:nvGrpSpPr>
        <p:grpSpPr>
          <a:xfrm>
            <a:off x="275" y="-1463974"/>
            <a:ext cx="18287790" cy="3745239"/>
            <a:chOff x="0" y="-47625"/>
            <a:chExt cx="6057164" cy="986394"/>
          </a:xfrm>
        </p:grpSpPr>
        <p:sp>
          <p:nvSpPr>
            <p:cNvPr id="139" name="Google Shape;139;p17"/>
            <p:cNvSpPr/>
            <p:nvPr/>
          </p:nvSpPr>
          <p:spPr>
            <a:xfrm>
              <a:off x="0" y="0"/>
              <a:ext cx="6057164" cy="938769"/>
            </a:xfrm>
            <a:custGeom>
              <a:avLst/>
              <a:gdLst/>
              <a:ahLst/>
              <a:cxnLst/>
              <a:rect l="l" t="t" r="r" b="b"/>
              <a:pathLst>
                <a:path w="6057164" h="938769" extrusionOk="0">
                  <a:moveTo>
                    <a:pt x="0" y="0"/>
                  </a:moveTo>
                  <a:lnTo>
                    <a:pt x="6057164" y="0"/>
                  </a:lnTo>
                  <a:lnTo>
                    <a:pt x="6057164" y="938769"/>
                  </a:lnTo>
                  <a:lnTo>
                    <a:pt x="0" y="938769"/>
                  </a:lnTo>
                  <a:close/>
                </a:path>
              </a:pathLst>
            </a:custGeom>
            <a:solidFill>
              <a:srgbClr val="000000"/>
            </a:solidFill>
            <a:ln>
              <a:noFill/>
            </a:ln>
          </p:spPr>
          <p:txBody>
            <a:bodyPr/>
            <a:lstStyle/>
            <a:p>
              <a:endParaRPr lang="en-US"/>
            </a:p>
          </p:txBody>
        </p:sp>
        <p:sp>
          <p:nvSpPr>
            <p:cNvPr id="140" name="Google Shape;140;p17"/>
            <p:cNvSpPr txBox="1"/>
            <p:nvPr/>
          </p:nvSpPr>
          <p:spPr>
            <a:xfrm>
              <a:off x="0" y="-47625"/>
              <a:ext cx="812700" cy="8604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141" name="Google Shape;141;p17"/>
          <p:cNvSpPr/>
          <p:nvPr/>
        </p:nvSpPr>
        <p:spPr>
          <a:xfrm>
            <a:off x="13896571" y="8983567"/>
            <a:ext cx="3362729" cy="549465"/>
          </a:xfrm>
          <a:custGeom>
            <a:avLst/>
            <a:gdLst/>
            <a:ahLst/>
            <a:cxnLst/>
            <a:rect l="l" t="t" r="r" b="b"/>
            <a:pathLst>
              <a:path w="3362729" h="549465" extrusionOk="0">
                <a:moveTo>
                  <a:pt x="0" y="0"/>
                </a:moveTo>
                <a:lnTo>
                  <a:pt x="3362729" y="0"/>
                </a:lnTo>
                <a:lnTo>
                  <a:pt x="3362729" y="549466"/>
                </a:lnTo>
                <a:lnTo>
                  <a:pt x="0" y="549466"/>
                </a:lnTo>
                <a:lnTo>
                  <a:pt x="0" y="0"/>
                </a:lnTo>
                <a:close/>
              </a:path>
            </a:pathLst>
          </a:custGeom>
          <a:blipFill rotWithShape="1">
            <a:blip r:embed="rId3">
              <a:alphaModFix/>
            </a:blip>
            <a:stretch>
              <a:fillRect/>
            </a:stretch>
          </a:blipFill>
          <a:ln>
            <a:noFill/>
          </a:ln>
        </p:spPr>
        <p:txBody>
          <a:bodyPr/>
          <a:lstStyle/>
          <a:p>
            <a:endParaRPr lang="en-US"/>
          </a:p>
        </p:txBody>
      </p:sp>
      <p:sp>
        <p:nvSpPr>
          <p:cNvPr id="142" name="Google Shape;142;p17"/>
          <p:cNvSpPr txBox="1"/>
          <p:nvPr/>
        </p:nvSpPr>
        <p:spPr>
          <a:xfrm>
            <a:off x="184355" y="899975"/>
            <a:ext cx="16804500" cy="1062000"/>
          </a:xfrm>
          <a:prstGeom prst="rect">
            <a:avLst/>
          </a:prstGeom>
          <a:noFill/>
          <a:ln>
            <a:noFill/>
          </a:ln>
        </p:spPr>
        <p:txBody>
          <a:bodyPr spcFirstLastPara="1" wrap="square" lIns="0" tIns="0" rIns="0" bIns="0" anchor="t" anchorCtr="0">
            <a:spAutoFit/>
          </a:bodyPr>
          <a:lstStyle/>
          <a:p>
            <a:pPr marL="0" marR="0" lvl="0" indent="0" algn="l" rtl="0">
              <a:lnSpc>
                <a:spcPct val="101999"/>
              </a:lnSpc>
              <a:spcBef>
                <a:spcPts val="0"/>
              </a:spcBef>
              <a:spcAft>
                <a:spcPts val="0"/>
              </a:spcAft>
              <a:buNone/>
            </a:pPr>
            <a:r>
              <a:rPr lang="en-US" sz="6900">
                <a:solidFill>
                  <a:srgbClr val="F9F9F4"/>
                </a:solidFill>
                <a:latin typeface="Georgia"/>
                <a:ea typeface="Georgia"/>
                <a:cs typeface="Georgia"/>
                <a:sym typeface="Georgia"/>
              </a:rPr>
              <a:t>Samoan Reactions</a:t>
            </a:r>
            <a:endParaRPr sz="6900">
              <a:latin typeface="Georgia"/>
              <a:ea typeface="Georgia"/>
              <a:cs typeface="Georgia"/>
              <a:sym typeface="Georgia"/>
            </a:endParaRPr>
          </a:p>
        </p:txBody>
      </p:sp>
      <p:sp>
        <p:nvSpPr>
          <p:cNvPr id="143" name="Google Shape;143;p17"/>
          <p:cNvSpPr txBox="1"/>
          <p:nvPr/>
        </p:nvSpPr>
        <p:spPr>
          <a:xfrm>
            <a:off x="294975" y="2478025"/>
            <a:ext cx="16964400" cy="6333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4000">
                <a:latin typeface="Helvetica Neue"/>
                <a:ea typeface="Helvetica Neue"/>
                <a:cs typeface="Helvetica Neue"/>
                <a:sym typeface="Helvetica Neue"/>
              </a:rPr>
              <a:t>Paul Shankman notes several Samoan reactions to Mead’s work and even her name, including the following:</a:t>
            </a:r>
            <a:endParaRPr sz="4000">
              <a:latin typeface="Helvetica Neue"/>
              <a:ea typeface="Helvetica Neue"/>
              <a:cs typeface="Helvetica Neue"/>
              <a:sym typeface="Helvetica Neue"/>
            </a:endParaRPr>
          </a:p>
          <a:p>
            <a:pPr marL="457200" lvl="0" indent="-482600" algn="l" rtl="0">
              <a:spcBef>
                <a:spcPts val="0"/>
              </a:spcBef>
              <a:spcAft>
                <a:spcPts val="0"/>
              </a:spcAft>
              <a:buSzPts val="4000"/>
              <a:buFont typeface="Helvetica Neue"/>
              <a:buChar char="●"/>
            </a:pPr>
            <a:r>
              <a:rPr lang="en-US" sz="4000">
                <a:latin typeface="Helvetica Neue"/>
                <a:ea typeface="Helvetica Neue"/>
                <a:cs typeface="Helvetica Neue"/>
                <a:sym typeface="Helvetica Neue"/>
              </a:rPr>
              <a:t>Misrepresented—Mead was not Samoan and could not speak for them.</a:t>
            </a:r>
            <a:endParaRPr sz="4000">
              <a:latin typeface="Helvetica Neue"/>
              <a:ea typeface="Helvetica Neue"/>
              <a:cs typeface="Helvetica Neue"/>
              <a:sym typeface="Helvetica Neue"/>
            </a:endParaRPr>
          </a:p>
          <a:p>
            <a:pPr marL="457200" lvl="0" indent="0" algn="l" rtl="0">
              <a:spcBef>
                <a:spcPts val="0"/>
              </a:spcBef>
              <a:spcAft>
                <a:spcPts val="0"/>
              </a:spcAft>
              <a:buNone/>
            </a:pPr>
            <a:endParaRPr sz="4000">
              <a:latin typeface="Helvetica Neue"/>
              <a:ea typeface="Helvetica Neue"/>
              <a:cs typeface="Helvetica Neue"/>
              <a:sym typeface="Helvetica Neue"/>
            </a:endParaRPr>
          </a:p>
          <a:p>
            <a:pPr marL="457200" lvl="0" indent="-482600" algn="l" rtl="0">
              <a:spcBef>
                <a:spcPts val="0"/>
              </a:spcBef>
              <a:spcAft>
                <a:spcPts val="0"/>
              </a:spcAft>
              <a:buSzPts val="4000"/>
              <a:buFont typeface="Helvetica Neue"/>
              <a:buChar char="●"/>
            </a:pPr>
            <a:r>
              <a:rPr lang="en-US" sz="4000">
                <a:latin typeface="Helvetica Neue"/>
                <a:ea typeface="Helvetica Neue"/>
                <a:cs typeface="Helvetica Neue"/>
                <a:sym typeface="Helvetica Neue"/>
              </a:rPr>
              <a:t>Angry—Several Samoans have challenged Mead’s representations of their culture. One scholar felt Mead portrayed Samoans “like animals.”</a:t>
            </a:r>
            <a:endParaRPr sz="4000">
              <a:latin typeface="Helvetica Neue"/>
              <a:ea typeface="Helvetica Neue"/>
              <a:cs typeface="Helvetica Neue"/>
              <a:sym typeface="Helvetica Neue"/>
            </a:endParaRPr>
          </a:p>
          <a:p>
            <a:pPr marL="457200" lvl="0" indent="0" algn="l" rtl="0">
              <a:spcBef>
                <a:spcPts val="0"/>
              </a:spcBef>
              <a:spcAft>
                <a:spcPts val="0"/>
              </a:spcAft>
              <a:buNone/>
            </a:pPr>
            <a:endParaRPr sz="4000">
              <a:latin typeface="Helvetica Neue"/>
              <a:ea typeface="Helvetica Neue"/>
              <a:cs typeface="Helvetica Neue"/>
              <a:sym typeface="Helvetica Neue"/>
            </a:endParaRPr>
          </a:p>
          <a:p>
            <a:pPr marL="457200" lvl="0" indent="-482600" algn="l" rtl="0">
              <a:spcBef>
                <a:spcPts val="0"/>
              </a:spcBef>
              <a:spcAft>
                <a:spcPts val="0"/>
              </a:spcAft>
              <a:buSzPts val="4000"/>
              <a:buFont typeface="Helvetica Neue"/>
              <a:buChar char="●"/>
            </a:pPr>
            <a:r>
              <a:rPr lang="en-US" sz="4000">
                <a:latin typeface="Helvetica Neue"/>
                <a:ea typeface="Helvetica Neue"/>
                <a:cs typeface="Helvetica Neue"/>
                <a:sym typeface="Helvetica Neue"/>
              </a:rPr>
              <a:t>Used—Mead did not need consent to write about the Samoan people and many dislike that they were written about at all. </a:t>
            </a:r>
            <a:endParaRPr sz="4000">
              <a:latin typeface="Helvetica Neue"/>
              <a:ea typeface="Helvetica Neue"/>
              <a:cs typeface="Helvetica Neue"/>
              <a:sym typeface="Helvetica Neue"/>
            </a:endParaRPr>
          </a:p>
          <a:p>
            <a:pPr marL="457200" lvl="0" indent="0" algn="l" rtl="0">
              <a:spcBef>
                <a:spcPts val="0"/>
              </a:spcBef>
              <a:spcAft>
                <a:spcPts val="0"/>
              </a:spcAft>
              <a:buNone/>
            </a:pPr>
            <a:endParaRPr sz="4000">
              <a:latin typeface="Helvetica Neue"/>
              <a:ea typeface="Helvetica Neue"/>
              <a:cs typeface="Helvetica Neue"/>
              <a:sym typeface="Helvetica Neue"/>
            </a:endParaRPr>
          </a:p>
          <a:p>
            <a:pPr marL="457200" lvl="0" indent="-482600" algn="l" rtl="0">
              <a:spcBef>
                <a:spcPts val="0"/>
              </a:spcBef>
              <a:spcAft>
                <a:spcPts val="0"/>
              </a:spcAft>
              <a:buSzPts val="4000"/>
              <a:buFont typeface="Helvetica Neue"/>
              <a:buChar char="●"/>
            </a:pPr>
            <a:r>
              <a:rPr lang="en-US" sz="4000">
                <a:latin typeface="Helvetica Neue"/>
                <a:ea typeface="Helvetica Neue"/>
                <a:cs typeface="Helvetica Neue"/>
                <a:sym typeface="Helvetica Neue"/>
              </a:rPr>
              <a:t>Resentment—Mead portrayed Samoan girls as sexually </a:t>
            </a:r>
            <a:endParaRPr sz="4000">
              <a:latin typeface="Helvetica Neue"/>
              <a:ea typeface="Helvetica Neue"/>
              <a:cs typeface="Helvetica Neue"/>
              <a:sym typeface="Helvetica Neue"/>
            </a:endParaRPr>
          </a:p>
          <a:p>
            <a:pPr marL="457200" lvl="0" indent="0" algn="l" rtl="0">
              <a:spcBef>
                <a:spcPts val="0"/>
              </a:spcBef>
              <a:spcAft>
                <a:spcPts val="0"/>
              </a:spcAft>
              <a:buNone/>
            </a:pPr>
            <a:r>
              <a:rPr lang="en-US" sz="4000">
                <a:latin typeface="Helvetica Neue"/>
                <a:ea typeface="Helvetica Neue"/>
                <a:cs typeface="Helvetica Neue"/>
                <a:sym typeface="Helvetica Neue"/>
              </a:rPr>
              <a:t>permissive. </a:t>
            </a:r>
            <a:endParaRPr sz="4700">
              <a:latin typeface="Helvetica Neue"/>
              <a:ea typeface="Helvetica Neue"/>
              <a:cs typeface="Helvetica Neue"/>
              <a:sym typeface="Helvetica Neue"/>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9F9F4"/>
        </a:solidFill>
        <a:effectLst/>
      </p:bgPr>
    </p:bg>
    <p:spTree>
      <p:nvGrpSpPr>
        <p:cNvPr id="1" name="Shape 147"/>
        <p:cNvGrpSpPr/>
        <p:nvPr/>
      </p:nvGrpSpPr>
      <p:grpSpPr>
        <a:xfrm>
          <a:off x="0" y="0"/>
          <a:ext cx="0" cy="0"/>
          <a:chOff x="0" y="0"/>
          <a:chExt cx="0" cy="0"/>
        </a:xfrm>
      </p:grpSpPr>
      <p:grpSp>
        <p:nvGrpSpPr>
          <p:cNvPr id="148" name="Google Shape;148;p18"/>
          <p:cNvGrpSpPr/>
          <p:nvPr/>
        </p:nvGrpSpPr>
        <p:grpSpPr>
          <a:xfrm>
            <a:off x="275" y="-1463974"/>
            <a:ext cx="18287790" cy="3745239"/>
            <a:chOff x="0" y="-47625"/>
            <a:chExt cx="6057164" cy="986394"/>
          </a:xfrm>
        </p:grpSpPr>
        <p:sp>
          <p:nvSpPr>
            <p:cNvPr id="149" name="Google Shape;149;p18"/>
            <p:cNvSpPr/>
            <p:nvPr/>
          </p:nvSpPr>
          <p:spPr>
            <a:xfrm>
              <a:off x="0" y="0"/>
              <a:ext cx="6057164" cy="938769"/>
            </a:xfrm>
            <a:custGeom>
              <a:avLst/>
              <a:gdLst/>
              <a:ahLst/>
              <a:cxnLst/>
              <a:rect l="l" t="t" r="r" b="b"/>
              <a:pathLst>
                <a:path w="6057164" h="938769" extrusionOk="0">
                  <a:moveTo>
                    <a:pt x="0" y="0"/>
                  </a:moveTo>
                  <a:lnTo>
                    <a:pt x="6057164" y="0"/>
                  </a:lnTo>
                  <a:lnTo>
                    <a:pt x="6057164" y="938769"/>
                  </a:lnTo>
                  <a:lnTo>
                    <a:pt x="0" y="938769"/>
                  </a:lnTo>
                  <a:close/>
                </a:path>
              </a:pathLst>
            </a:custGeom>
            <a:solidFill>
              <a:srgbClr val="000000"/>
            </a:solidFill>
            <a:ln>
              <a:noFill/>
            </a:ln>
          </p:spPr>
          <p:txBody>
            <a:bodyPr/>
            <a:lstStyle/>
            <a:p>
              <a:endParaRPr lang="en-US"/>
            </a:p>
          </p:txBody>
        </p:sp>
        <p:sp>
          <p:nvSpPr>
            <p:cNvPr id="150" name="Google Shape;150;p18"/>
            <p:cNvSpPr txBox="1"/>
            <p:nvPr/>
          </p:nvSpPr>
          <p:spPr>
            <a:xfrm>
              <a:off x="0" y="-47625"/>
              <a:ext cx="812700" cy="8604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151" name="Google Shape;151;p18"/>
          <p:cNvSpPr/>
          <p:nvPr/>
        </p:nvSpPr>
        <p:spPr>
          <a:xfrm>
            <a:off x="13896571" y="8983567"/>
            <a:ext cx="3362729" cy="549465"/>
          </a:xfrm>
          <a:custGeom>
            <a:avLst/>
            <a:gdLst/>
            <a:ahLst/>
            <a:cxnLst/>
            <a:rect l="l" t="t" r="r" b="b"/>
            <a:pathLst>
              <a:path w="3362729" h="549465" extrusionOk="0">
                <a:moveTo>
                  <a:pt x="0" y="0"/>
                </a:moveTo>
                <a:lnTo>
                  <a:pt x="3362729" y="0"/>
                </a:lnTo>
                <a:lnTo>
                  <a:pt x="3362729" y="549466"/>
                </a:lnTo>
                <a:lnTo>
                  <a:pt x="0" y="549466"/>
                </a:lnTo>
                <a:lnTo>
                  <a:pt x="0" y="0"/>
                </a:lnTo>
                <a:close/>
              </a:path>
            </a:pathLst>
          </a:custGeom>
          <a:blipFill rotWithShape="1">
            <a:blip r:embed="rId3">
              <a:alphaModFix/>
            </a:blip>
            <a:stretch>
              <a:fillRect/>
            </a:stretch>
          </a:blipFill>
          <a:ln>
            <a:noFill/>
          </a:ln>
        </p:spPr>
        <p:txBody>
          <a:bodyPr/>
          <a:lstStyle/>
          <a:p>
            <a:endParaRPr lang="en-US"/>
          </a:p>
        </p:txBody>
      </p:sp>
      <p:sp>
        <p:nvSpPr>
          <p:cNvPr id="152" name="Google Shape;152;p18"/>
          <p:cNvSpPr txBox="1"/>
          <p:nvPr/>
        </p:nvSpPr>
        <p:spPr>
          <a:xfrm>
            <a:off x="184355" y="899975"/>
            <a:ext cx="16804500" cy="1062000"/>
          </a:xfrm>
          <a:prstGeom prst="rect">
            <a:avLst/>
          </a:prstGeom>
          <a:noFill/>
          <a:ln>
            <a:noFill/>
          </a:ln>
        </p:spPr>
        <p:txBody>
          <a:bodyPr spcFirstLastPara="1" wrap="square" lIns="0" tIns="0" rIns="0" bIns="0" anchor="t" anchorCtr="0">
            <a:spAutoFit/>
          </a:bodyPr>
          <a:lstStyle/>
          <a:p>
            <a:pPr marL="0" marR="0" lvl="0" indent="0" algn="l" rtl="0">
              <a:lnSpc>
                <a:spcPct val="101999"/>
              </a:lnSpc>
              <a:spcBef>
                <a:spcPts val="0"/>
              </a:spcBef>
              <a:spcAft>
                <a:spcPts val="0"/>
              </a:spcAft>
              <a:buSzPts val="1100"/>
              <a:buNone/>
            </a:pPr>
            <a:r>
              <a:rPr lang="en-US" sz="6900">
                <a:solidFill>
                  <a:srgbClr val="F9F9F4"/>
                </a:solidFill>
                <a:latin typeface="Georgia"/>
                <a:ea typeface="Georgia"/>
                <a:cs typeface="Georgia"/>
                <a:sym typeface="Georgia"/>
              </a:rPr>
              <a:t>Insider vs. Outsider</a:t>
            </a:r>
            <a:endParaRPr sz="6900">
              <a:solidFill>
                <a:srgbClr val="F9F9F4"/>
              </a:solidFill>
              <a:latin typeface="Georgia"/>
              <a:ea typeface="Georgia"/>
              <a:cs typeface="Georgia"/>
              <a:sym typeface="Georgia"/>
            </a:endParaRPr>
          </a:p>
        </p:txBody>
      </p:sp>
      <p:sp>
        <p:nvSpPr>
          <p:cNvPr id="153" name="Google Shape;153;p18"/>
          <p:cNvSpPr txBox="1"/>
          <p:nvPr/>
        </p:nvSpPr>
        <p:spPr>
          <a:xfrm>
            <a:off x="294975" y="2478025"/>
            <a:ext cx="9907500" cy="6333300"/>
          </a:xfrm>
          <a:prstGeom prst="rect">
            <a:avLst/>
          </a:prstGeom>
          <a:noFill/>
          <a:ln>
            <a:noFill/>
          </a:ln>
        </p:spPr>
        <p:txBody>
          <a:bodyPr spcFirstLastPara="1" wrap="square" lIns="91425" tIns="91425" rIns="91425" bIns="91425" anchor="t" anchorCtr="0">
            <a:noAutofit/>
          </a:bodyPr>
          <a:lstStyle/>
          <a:p>
            <a:pPr marL="457200" lvl="0" indent="-520700" algn="l" rtl="0">
              <a:spcBef>
                <a:spcPts val="0"/>
              </a:spcBef>
              <a:spcAft>
                <a:spcPts val="0"/>
              </a:spcAft>
              <a:buClr>
                <a:schemeClr val="dk1"/>
              </a:buClr>
              <a:buSzPts val="4600"/>
              <a:buFont typeface="Helvetica Neue"/>
              <a:buChar char="●"/>
            </a:pPr>
            <a:r>
              <a:rPr lang="en-US" sz="4600">
                <a:solidFill>
                  <a:schemeClr val="dk1"/>
                </a:solidFill>
                <a:latin typeface="Helvetica Neue"/>
                <a:ea typeface="Helvetica Neue"/>
                <a:cs typeface="Helvetica Neue"/>
                <a:sym typeface="Helvetica Neue"/>
              </a:rPr>
              <a:t>Emic: An insider perspective to a culture</a:t>
            </a:r>
            <a:endParaRPr sz="4600">
              <a:solidFill>
                <a:schemeClr val="dk1"/>
              </a:solidFill>
              <a:latin typeface="Helvetica Neue"/>
              <a:ea typeface="Helvetica Neue"/>
              <a:cs typeface="Helvetica Neue"/>
              <a:sym typeface="Helvetica Neue"/>
            </a:endParaRPr>
          </a:p>
          <a:p>
            <a:pPr marL="457200" lvl="0" indent="0" algn="l" rtl="0">
              <a:spcBef>
                <a:spcPts val="0"/>
              </a:spcBef>
              <a:spcAft>
                <a:spcPts val="0"/>
              </a:spcAft>
              <a:buNone/>
            </a:pPr>
            <a:endParaRPr sz="4600">
              <a:solidFill>
                <a:schemeClr val="dk1"/>
              </a:solidFill>
              <a:latin typeface="Helvetica Neue"/>
              <a:ea typeface="Helvetica Neue"/>
              <a:cs typeface="Helvetica Neue"/>
              <a:sym typeface="Helvetica Neue"/>
            </a:endParaRPr>
          </a:p>
          <a:p>
            <a:pPr marL="457200" lvl="0" indent="-520700" algn="l" rtl="0">
              <a:spcBef>
                <a:spcPts val="0"/>
              </a:spcBef>
              <a:spcAft>
                <a:spcPts val="0"/>
              </a:spcAft>
              <a:buClr>
                <a:schemeClr val="dk1"/>
              </a:buClr>
              <a:buSzPts val="4600"/>
              <a:buFont typeface="Helvetica Neue"/>
              <a:buChar char="●"/>
            </a:pPr>
            <a:r>
              <a:rPr lang="en-US" sz="4600">
                <a:solidFill>
                  <a:schemeClr val="dk1"/>
                </a:solidFill>
                <a:latin typeface="Helvetica Neue"/>
                <a:ea typeface="Helvetica Neue"/>
                <a:cs typeface="Helvetica Neue"/>
                <a:sym typeface="Helvetica Neue"/>
              </a:rPr>
              <a:t>Etic: An outsider perspective to a culture</a:t>
            </a:r>
            <a:endParaRPr sz="4600">
              <a:solidFill>
                <a:schemeClr val="dk1"/>
              </a:solidFill>
              <a:latin typeface="Helvetica Neue"/>
              <a:ea typeface="Helvetica Neue"/>
              <a:cs typeface="Helvetica Neue"/>
              <a:sym typeface="Helvetica Neue"/>
            </a:endParaRPr>
          </a:p>
          <a:p>
            <a:pPr marL="457200" lvl="0" indent="0" algn="l" rtl="0">
              <a:spcBef>
                <a:spcPts val="0"/>
              </a:spcBef>
              <a:spcAft>
                <a:spcPts val="0"/>
              </a:spcAft>
              <a:buNone/>
            </a:pPr>
            <a:endParaRPr sz="4600">
              <a:solidFill>
                <a:schemeClr val="dk1"/>
              </a:solidFill>
              <a:latin typeface="Helvetica Neue"/>
              <a:ea typeface="Helvetica Neue"/>
              <a:cs typeface="Helvetica Neue"/>
              <a:sym typeface="Helvetica Neue"/>
            </a:endParaRPr>
          </a:p>
          <a:p>
            <a:pPr marL="457200" lvl="0" indent="-520700" algn="l" rtl="0">
              <a:spcBef>
                <a:spcPts val="0"/>
              </a:spcBef>
              <a:spcAft>
                <a:spcPts val="0"/>
              </a:spcAft>
              <a:buClr>
                <a:schemeClr val="dk1"/>
              </a:buClr>
              <a:buSzPts val="4600"/>
              <a:buFont typeface="Helvetica Neue"/>
              <a:buChar char="●"/>
            </a:pPr>
            <a:r>
              <a:rPr lang="en-US" sz="4600">
                <a:solidFill>
                  <a:schemeClr val="dk1"/>
                </a:solidFill>
                <a:latin typeface="Helvetica Neue"/>
                <a:ea typeface="Helvetica Neue"/>
                <a:cs typeface="Helvetica Neue"/>
                <a:sym typeface="Helvetica Neue"/>
              </a:rPr>
              <a:t>Mead’s book, and the later controversy with Derek Freeman, illuminated the issue of outsiders studying a culture</a:t>
            </a:r>
            <a:endParaRPr sz="3800">
              <a:latin typeface="Helvetica Neue"/>
              <a:ea typeface="Helvetica Neue"/>
              <a:cs typeface="Helvetica Neue"/>
              <a:sym typeface="Helvetica Neue"/>
            </a:endParaRPr>
          </a:p>
        </p:txBody>
      </p:sp>
      <p:pic>
        <p:nvPicPr>
          <p:cNvPr id="154" name="Google Shape;154;p18"/>
          <p:cNvPicPr preferRelativeResize="0"/>
          <p:nvPr/>
        </p:nvPicPr>
        <p:blipFill>
          <a:blip r:embed="rId4">
            <a:alphaModFix/>
          </a:blip>
          <a:stretch>
            <a:fillRect/>
          </a:stretch>
        </p:blipFill>
        <p:spPr>
          <a:xfrm>
            <a:off x="10320775" y="3340755"/>
            <a:ext cx="7774130" cy="4583338"/>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40303"/>
        </a:solidFill>
        <a:effectLst/>
      </p:bgPr>
    </p:bg>
    <p:spTree>
      <p:nvGrpSpPr>
        <p:cNvPr id="1" name="Shape 158"/>
        <p:cNvGrpSpPr/>
        <p:nvPr/>
      </p:nvGrpSpPr>
      <p:grpSpPr>
        <a:xfrm>
          <a:off x="0" y="0"/>
          <a:ext cx="0" cy="0"/>
          <a:chOff x="0" y="0"/>
          <a:chExt cx="0" cy="0"/>
        </a:xfrm>
      </p:grpSpPr>
      <p:sp>
        <p:nvSpPr>
          <p:cNvPr id="159" name="Google Shape;159;p19"/>
          <p:cNvSpPr/>
          <p:nvPr/>
        </p:nvSpPr>
        <p:spPr>
          <a:xfrm>
            <a:off x="13993898" y="9175958"/>
            <a:ext cx="3547858" cy="611550"/>
          </a:xfrm>
          <a:custGeom>
            <a:avLst/>
            <a:gdLst/>
            <a:ahLst/>
            <a:cxnLst/>
            <a:rect l="l" t="t" r="r" b="b"/>
            <a:pathLst>
              <a:path w="3547858" h="611550" extrusionOk="0">
                <a:moveTo>
                  <a:pt x="0" y="0"/>
                </a:moveTo>
                <a:lnTo>
                  <a:pt x="3547859" y="0"/>
                </a:lnTo>
                <a:lnTo>
                  <a:pt x="3547859" y="611550"/>
                </a:lnTo>
                <a:lnTo>
                  <a:pt x="0" y="611550"/>
                </a:lnTo>
                <a:lnTo>
                  <a:pt x="0" y="0"/>
                </a:lnTo>
                <a:close/>
              </a:path>
            </a:pathLst>
          </a:custGeom>
          <a:blipFill rotWithShape="1">
            <a:blip r:embed="rId3">
              <a:alphaModFix/>
            </a:blip>
            <a:stretch>
              <a:fillRect/>
            </a:stretch>
          </a:blipFill>
          <a:ln>
            <a:noFill/>
          </a:ln>
        </p:spPr>
        <p:txBody>
          <a:bodyPr/>
          <a:lstStyle/>
          <a:p>
            <a:endParaRPr lang="en-US"/>
          </a:p>
        </p:txBody>
      </p:sp>
      <p:grpSp>
        <p:nvGrpSpPr>
          <p:cNvPr id="160" name="Google Shape;160;p19"/>
          <p:cNvGrpSpPr/>
          <p:nvPr/>
        </p:nvGrpSpPr>
        <p:grpSpPr>
          <a:xfrm>
            <a:off x="-80075" y="-1463974"/>
            <a:ext cx="18477379" cy="3745239"/>
            <a:chOff x="0" y="-47625"/>
            <a:chExt cx="6057164" cy="986394"/>
          </a:xfrm>
        </p:grpSpPr>
        <p:sp>
          <p:nvSpPr>
            <p:cNvPr id="161" name="Google Shape;161;p19"/>
            <p:cNvSpPr/>
            <p:nvPr/>
          </p:nvSpPr>
          <p:spPr>
            <a:xfrm>
              <a:off x="0" y="0"/>
              <a:ext cx="6057164" cy="938769"/>
            </a:xfrm>
            <a:custGeom>
              <a:avLst/>
              <a:gdLst/>
              <a:ahLst/>
              <a:cxnLst/>
              <a:rect l="l" t="t" r="r" b="b"/>
              <a:pathLst>
                <a:path w="6057164" h="938769" extrusionOk="0">
                  <a:moveTo>
                    <a:pt x="0" y="0"/>
                  </a:moveTo>
                  <a:lnTo>
                    <a:pt x="6057164" y="0"/>
                  </a:lnTo>
                  <a:lnTo>
                    <a:pt x="6057164" y="938769"/>
                  </a:lnTo>
                  <a:lnTo>
                    <a:pt x="0" y="938769"/>
                  </a:lnTo>
                  <a:close/>
                </a:path>
              </a:pathLst>
            </a:custGeom>
            <a:solidFill>
              <a:srgbClr val="F9F9F4"/>
            </a:solidFill>
            <a:ln>
              <a:noFill/>
            </a:ln>
          </p:spPr>
          <p:txBody>
            <a:bodyPr/>
            <a:lstStyle/>
            <a:p>
              <a:endParaRPr lang="en-US"/>
            </a:p>
          </p:txBody>
        </p:sp>
        <p:sp>
          <p:nvSpPr>
            <p:cNvPr id="162" name="Google Shape;162;p19"/>
            <p:cNvSpPr txBox="1"/>
            <p:nvPr/>
          </p:nvSpPr>
          <p:spPr>
            <a:xfrm>
              <a:off x="0" y="-47625"/>
              <a:ext cx="812700" cy="8604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163" name="Google Shape;163;p19"/>
          <p:cNvSpPr txBox="1"/>
          <p:nvPr/>
        </p:nvSpPr>
        <p:spPr>
          <a:xfrm>
            <a:off x="294980" y="866025"/>
            <a:ext cx="16377600" cy="1108800"/>
          </a:xfrm>
          <a:prstGeom prst="rect">
            <a:avLst/>
          </a:prstGeom>
          <a:noFill/>
          <a:ln>
            <a:noFill/>
          </a:ln>
        </p:spPr>
        <p:txBody>
          <a:bodyPr spcFirstLastPara="1" wrap="square" lIns="0" tIns="0" rIns="0" bIns="0" anchor="t" anchorCtr="0">
            <a:spAutoFit/>
          </a:bodyPr>
          <a:lstStyle/>
          <a:p>
            <a:pPr marL="0" marR="0" lvl="0" indent="0" algn="l" rtl="0">
              <a:lnSpc>
                <a:spcPct val="101999"/>
              </a:lnSpc>
              <a:spcBef>
                <a:spcPts val="0"/>
              </a:spcBef>
              <a:spcAft>
                <a:spcPts val="0"/>
              </a:spcAft>
              <a:buSzPts val="1100"/>
              <a:buNone/>
            </a:pPr>
            <a:r>
              <a:rPr lang="en-US" sz="7204">
                <a:latin typeface="Georgia"/>
                <a:ea typeface="Georgia"/>
                <a:cs typeface="Georgia"/>
                <a:sym typeface="Georgia"/>
              </a:rPr>
              <a:t>Freeman vs. Mead</a:t>
            </a:r>
            <a:endParaRPr sz="7204">
              <a:latin typeface="Georgia"/>
              <a:ea typeface="Georgia"/>
              <a:cs typeface="Georgia"/>
              <a:sym typeface="Georgia"/>
            </a:endParaRPr>
          </a:p>
        </p:txBody>
      </p:sp>
      <p:sp>
        <p:nvSpPr>
          <p:cNvPr id="164" name="Google Shape;164;p19"/>
          <p:cNvSpPr txBox="1"/>
          <p:nvPr/>
        </p:nvSpPr>
        <p:spPr>
          <a:xfrm>
            <a:off x="727950" y="3429000"/>
            <a:ext cx="16066800" cy="3877985"/>
          </a:xfrm>
          <a:prstGeom prst="rect">
            <a:avLst/>
          </a:prstGeom>
          <a:noFill/>
          <a:ln>
            <a:noFill/>
          </a:ln>
        </p:spPr>
        <p:txBody>
          <a:bodyPr spcFirstLastPara="1" wrap="square" lIns="0" tIns="0" rIns="0" bIns="0" anchor="t" anchorCtr="0">
            <a:spAutoFit/>
          </a:bodyPr>
          <a:lstStyle/>
          <a:p>
            <a:pPr marL="0" marR="0" lvl="0" indent="0" algn="ctr" rtl="0">
              <a:lnSpc>
                <a:spcPct val="139985"/>
              </a:lnSpc>
              <a:spcBef>
                <a:spcPts val="0"/>
              </a:spcBef>
              <a:spcAft>
                <a:spcPts val="0"/>
              </a:spcAft>
              <a:buSzPts val="1100"/>
              <a:buNone/>
            </a:pPr>
            <a:r>
              <a:rPr lang="en-US" sz="3600" dirty="0">
                <a:solidFill>
                  <a:schemeClr val="lt2"/>
                </a:solidFill>
              </a:rPr>
              <a:t>Both Freeman and Mead presented their work as understanding Samoan culture. However, Samoan’s have argued that both outsider anthropologists got things wrong.</a:t>
            </a:r>
            <a:endParaRPr sz="3600" dirty="0">
              <a:solidFill>
                <a:schemeClr val="lt2"/>
              </a:solidFill>
            </a:endParaRPr>
          </a:p>
          <a:p>
            <a:pPr marL="0" marR="0" lvl="0" indent="0" algn="ctr" rtl="0">
              <a:lnSpc>
                <a:spcPct val="139985"/>
              </a:lnSpc>
              <a:spcBef>
                <a:spcPts val="0"/>
              </a:spcBef>
              <a:spcAft>
                <a:spcPts val="0"/>
              </a:spcAft>
              <a:buClr>
                <a:schemeClr val="dk1"/>
              </a:buClr>
              <a:buSzPts val="1100"/>
              <a:buFont typeface="Arial"/>
              <a:buNone/>
            </a:pPr>
            <a:endParaRPr sz="3600" dirty="0">
              <a:solidFill>
                <a:schemeClr val="lt2"/>
              </a:solidFill>
            </a:endParaRPr>
          </a:p>
          <a:p>
            <a:pPr marL="0" marR="0" lvl="0" indent="0" algn="ctr" rtl="0">
              <a:lnSpc>
                <a:spcPct val="139985"/>
              </a:lnSpc>
              <a:spcBef>
                <a:spcPts val="0"/>
              </a:spcBef>
              <a:spcAft>
                <a:spcPts val="0"/>
              </a:spcAft>
              <a:buNone/>
            </a:pPr>
            <a:endParaRPr sz="3600" dirty="0">
              <a:solidFill>
                <a:schemeClr val="lt2"/>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9F9F4"/>
        </a:solidFill>
        <a:effectLst/>
      </p:bgPr>
    </p:bg>
    <p:spTree>
      <p:nvGrpSpPr>
        <p:cNvPr id="1" name="Shape 168"/>
        <p:cNvGrpSpPr/>
        <p:nvPr/>
      </p:nvGrpSpPr>
      <p:grpSpPr>
        <a:xfrm>
          <a:off x="0" y="0"/>
          <a:ext cx="0" cy="0"/>
          <a:chOff x="0" y="0"/>
          <a:chExt cx="0" cy="0"/>
        </a:xfrm>
      </p:grpSpPr>
      <p:grpSp>
        <p:nvGrpSpPr>
          <p:cNvPr id="169" name="Google Shape;169;p20"/>
          <p:cNvGrpSpPr/>
          <p:nvPr/>
        </p:nvGrpSpPr>
        <p:grpSpPr>
          <a:xfrm>
            <a:off x="-168747" y="-1343047"/>
            <a:ext cx="22070183" cy="3266926"/>
            <a:chOff x="0" y="-47625"/>
            <a:chExt cx="5812723" cy="860425"/>
          </a:xfrm>
        </p:grpSpPr>
        <p:sp>
          <p:nvSpPr>
            <p:cNvPr id="170" name="Google Shape;170;p20"/>
            <p:cNvSpPr/>
            <p:nvPr/>
          </p:nvSpPr>
          <p:spPr>
            <a:xfrm>
              <a:off x="0" y="0"/>
              <a:ext cx="5812723" cy="812800"/>
            </a:xfrm>
            <a:custGeom>
              <a:avLst/>
              <a:gdLst/>
              <a:ahLst/>
              <a:cxnLst/>
              <a:rect l="l" t="t" r="r" b="b"/>
              <a:pathLst>
                <a:path w="5812723" h="812800" extrusionOk="0">
                  <a:moveTo>
                    <a:pt x="0" y="0"/>
                  </a:moveTo>
                  <a:lnTo>
                    <a:pt x="5812723" y="0"/>
                  </a:lnTo>
                  <a:lnTo>
                    <a:pt x="5812723" y="812800"/>
                  </a:lnTo>
                  <a:lnTo>
                    <a:pt x="0" y="812800"/>
                  </a:lnTo>
                  <a:close/>
                </a:path>
              </a:pathLst>
            </a:custGeom>
            <a:solidFill>
              <a:srgbClr val="000000"/>
            </a:solidFill>
            <a:ln>
              <a:noFill/>
            </a:ln>
          </p:spPr>
          <p:txBody>
            <a:bodyPr/>
            <a:lstStyle/>
            <a:p>
              <a:endParaRPr lang="en-US"/>
            </a:p>
          </p:txBody>
        </p:sp>
        <p:sp>
          <p:nvSpPr>
            <p:cNvPr id="171" name="Google Shape;171;p20"/>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172" name="Google Shape;172;p20"/>
          <p:cNvSpPr txBox="1"/>
          <p:nvPr/>
        </p:nvSpPr>
        <p:spPr>
          <a:xfrm>
            <a:off x="1028700" y="2341600"/>
            <a:ext cx="15756000" cy="6687600"/>
          </a:xfrm>
          <a:prstGeom prst="rect">
            <a:avLst/>
          </a:prstGeom>
          <a:noFill/>
          <a:ln>
            <a:noFill/>
          </a:ln>
        </p:spPr>
        <p:txBody>
          <a:bodyPr spcFirstLastPara="1" wrap="square" lIns="0" tIns="0" rIns="0" bIns="0" anchor="t" anchorCtr="0">
            <a:spAutoFit/>
          </a:bodyPr>
          <a:lstStyle/>
          <a:p>
            <a:pPr marL="0" marR="0" lvl="0" indent="0" algn="l" rtl="0">
              <a:lnSpc>
                <a:spcPct val="139995"/>
              </a:lnSpc>
              <a:spcBef>
                <a:spcPts val="0"/>
              </a:spcBef>
              <a:spcAft>
                <a:spcPts val="0"/>
              </a:spcAft>
              <a:buNone/>
            </a:pPr>
            <a:r>
              <a:rPr lang="en-US" sz="4023">
                <a:solidFill>
                  <a:srgbClr val="040303"/>
                </a:solidFill>
                <a:latin typeface="Helvetica Neue"/>
                <a:ea typeface="Helvetica Neue"/>
                <a:cs typeface="Helvetica Neue"/>
                <a:sym typeface="Helvetica Neue"/>
              </a:rPr>
              <a:t>Both Mead and Freeman published with an American audience in mind.  </a:t>
            </a:r>
            <a:endParaRPr sz="4023">
              <a:solidFill>
                <a:srgbClr val="040303"/>
              </a:solidFill>
              <a:latin typeface="Helvetica Neue"/>
              <a:ea typeface="Helvetica Neue"/>
              <a:cs typeface="Helvetica Neue"/>
              <a:sym typeface="Helvetica Neue"/>
            </a:endParaRPr>
          </a:p>
          <a:p>
            <a:pPr marL="0" marR="0" lvl="0" indent="0" algn="l" rtl="0">
              <a:lnSpc>
                <a:spcPct val="139995"/>
              </a:lnSpc>
              <a:spcBef>
                <a:spcPts val="0"/>
              </a:spcBef>
              <a:spcAft>
                <a:spcPts val="0"/>
              </a:spcAft>
              <a:buNone/>
            </a:pPr>
            <a:endParaRPr sz="4023">
              <a:solidFill>
                <a:srgbClr val="040303"/>
              </a:solidFill>
              <a:latin typeface="Helvetica Neue"/>
              <a:ea typeface="Helvetica Neue"/>
              <a:cs typeface="Helvetica Neue"/>
              <a:sym typeface="Helvetica Neue"/>
            </a:endParaRPr>
          </a:p>
          <a:p>
            <a:pPr marL="0" lvl="0" indent="0" algn="l" rtl="0">
              <a:lnSpc>
                <a:spcPct val="139995"/>
              </a:lnSpc>
              <a:spcBef>
                <a:spcPts val="0"/>
              </a:spcBef>
              <a:spcAft>
                <a:spcPts val="0"/>
              </a:spcAft>
              <a:buNone/>
            </a:pPr>
            <a:r>
              <a:rPr lang="en-US" sz="4023">
                <a:solidFill>
                  <a:srgbClr val="040303"/>
                </a:solidFill>
                <a:latin typeface="Helvetica Neue"/>
                <a:ea typeface="Helvetica Neue"/>
                <a:cs typeface="Helvetica Neue"/>
                <a:sym typeface="Helvetica Neue"/>
              </a:rPr>
              <a:t>Mead’s book was popular in America among the masses. As such, many Americans view of Samoa and its people was influenced by Mead’s conclusions. </a:t>
            </a:r>
            <a:endParaRPr sz="4023">
              <a:solidFill>
                <a:srgbClr val="040303"/>
              </a:solidFill>
              <a:latin typeface="Helvetica Neue"/>
              <a:ea typeface="Helvetica Neue"/>
              <a:cs typeface="Helvetica Neue"/>
              <a:sym typeface="Helvetica Neue"/>
            </a:endParaRPr>
          </a:p>
          <a:p>
            <a:pPr marL="0" lvl="0" indent="0" algn="l" rtl="0">
              <a:lnSpc>
                <a:spcPct val="139995"/>
              </a:lnSpc>
              <a:spcBef>
                <a:spcPts val="0"/>
              </a:spcBef>
              <a:spcAft>
                <a:spcPts val="0"/>
              </a:spcAft>
              <a:buNone/>
            </a:pPr>
            <a:endParaRPr sz="4023">
              <a:solidFill>
                <a:srgbClr val="040303"/>
              </a:solidFill>
              <a:latin typeface="Helvetica Neue"/>
              <a:ea typeface="Helvetica Neue"/>
              <a:cs typeface="Helvetica Neue"/>
              <a:sym typeface="Helvetica Neue"/>
            </a:endParaRPr>
          </a:p>
          <a:p>
            <a:pPr marL="0" lvl="0" indent="0" algn="l" rtl="0">
              <a:lnSpc>
                <a:spcPct val="139995"/>
              </a:lnSpc>
              <a:spcBef>
                <a:spcPts val="0"/>
              </a:spcBef>
              <a:spcAft>
                <a:spcPts val="0"/>
              </a:spcAft>
              <a:buClr>
                <a:schemeClr val="dk1"/>
              </a:buClr>
              <a:buFont typeface="Arial"/>
              <a:buNone/>
            </a:pPr>
            <a:r>
              <a:rPr lang="en-US" sz="4023">
                <a:solidFill>
                  <a:srgbClr val="040303"/>
                </a:solidFill>
                <a:latin typeface="Helvetica Neue"/>
                <a:ea typeface="Helvetica Neue"/>
                <a:cs typeface="Helvetica Neue"/>
                <a:sym typeface="Helvetica Neue"/>
              </a:rPr>
              <a:t>This gave Westerners a false view on Samoan culture. </a:t>
            </a:r>
            <a:endParaRPr sz="4023">
              <a:solidFill>
                <a:srgbClr val="040303"/>
              </a:solidFill>
              <a:latin typeface="Helvetica Neue"/>
              <a:ea typeface="Helvetica Neue"/>
              <a:cs typeface="Helvetica Neue"/>
              <a:sym typeface="Helvetica Neue"/>
            </a:endParaRPr>
          </a:p>
        </p:txBody>
      </p:sp>
      <p:sp>
        <p:nvSpPr>
          <p:cNvPr id="173" name="Google Shape;173;p20"/>
          <p:cNvSpPr txBox="1"/>
          <p:nvPr/>
        </p:nvSpPr>
        <p:spPr>
          <a:xfrm>
            <a:off x="817766" y="556260"/>
            <a:ext cx="11701500" cy="1231500"/>
          </a:xfrm>
          <a:prstGeom prst="rect">
            <a:avLst/>
          </a:prstGeom>
          <a:noFill/>
          <a:ln>
            <a:noFill/>
          </a:ln>
        </p:spPr>
        <p:txBody>
          <a:bodyPr spcFirstLastPara="1" wrap="square" lIns="0" tIns="0" rIns="0" bIns="0" anchor="t" anchorCtr="0">
            <a:spAutoFit/>
          </a:bodyPr>
          <a:lstStyle/>
          <a:p>
            <a:pPr marL="0" marR="0" lvl="0" indent="0" algn="l" rtl="0">
              <a:lnSpc>
                <a:spcPct val="102000"/>
              </a:lnSpc>
              <a:spcBef>
                <a:spcPts val="0"/>
              </a:spcBef>
              <a:spcAft>
                <a:spcPts val="0"/>
              </a:spcAft>
              <a:buNone/>
            </a:pPr>
            <a:r>
              <a:rPr lang="en-US" sz="8000">
                <a:solidFill>
                  <a:srgbClr val="F9F9F4"/>
                </a:solidFill>
                <a:latin typeface="Georgia"/>
                <a:ea typeface="Georgia"/>
                <a:cs typeface="Georgia"/>
                <a:sym typeface="Georgia"/>
              </a:rPr>
              <a:t>Global Views</a:t>
            </a:r>
            <a:endParaRPr>
              <a:latin typeface="Georgia"/>
              <a:ea typeface="Georgia"/>
              <a:cs typeface="Georgia"/>
              <a:sym typeface="Georgia"/>
            </a:endParaRPr>
          </a:p>
        </p:txBody>
      </p:sp>
      <p:sp>
        <p:nvSpPr>
          <p:cNvPr id="174" name="Google Shape;174;p20"/>
          <p:cNvSpPr/>
          <p:nvPr/>
        </p:nvSpPr>
        <p:spPr>
          <a:xfrm>
            <a:off x="14304498" y="9205554"/>
            <a:ext cx="2954802" cy="482811"/>
          </a:xfrm>
          <a:custGeom>
            <a:avLst/>
            <a:gdLst/>
            <a:ahLst/>
            <a:cxnLst/>
            <a:rect l="l" t="t" r="r" b="b"/>
            <a:pathLst>
              <a:path w="2954802" h="482811" extrusionOk="0">
                <a:moveTo>
                  <a:pt x="0" y="0"/>
                </a:moveTo>
                <a:lnTo>
                  <a:pt x="2954802" y="0"/>
                </a:lnTo>
                <a:lnTo>
                  <a:pt x="2954802" y="482810"/>
                </a:lnTo>
                <a:lnTo>
                  <a:pt x="0" y="482810"/>
                </a:lnTo>
                <a:lnTo>
                  <a:pt x="0" y="0"/>
                </a:lnTo>
                <a:close/>
              </a:path>
            </a:pathLst>
          </a:custGeom>
          <a:blipFill rotWithShape="1">
            <a:blip r:embed="rId3">
              <a:alphaModFix/>
            </a:blip>
            <a:stretch>
              <a:fillRect/>
            </a:stretch>
          </a:blipFill>
          <a:ln>
            <a:noFill/>
          </a:ln>
        </p:spPr>
        <p:txBody>
          <a:bodyPr/>
          <a:lstStyle/>
          <a:p>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9F9F4"/>
        </a:solidFill>
        <a:effectLst/>
      </p:bgPr>
    </p:bg>
    <p:spTree>
      <p:nvGrpSpPr>
        <p:cNvPr id="1" name="Shape 182"/>
        <p:cNvGrpSpPr/>
        <p:nvPr/>
      </p:nvGrpSpPr>
      <p:grpSpPr>
        <a:xfrm>
          <a:off x="0" y="0"/>
          <a:ext cx="0" cy="0"/>
          <a:chOff x="0" y="0"/>
          <a:chExt cx="0" cy="0"/>
        </a:xfrm>
      </p:grpSpPr>
      <p:sp>
        <p:nvSpPr>
          <p:cNvPr id="183" name="Google Shape;183;p21"/>
          <p:cNvSpPr/>
          <p:nvPr/>
        </p:nvSpPr>
        <p:spPr>
          <a:xfrm>
            <a:off x="14234538" y="8921042"/>
            <a:ext cx="3024762" cy="494242"/>
          </a:xfrm>
          <a:custGeom>
            <a:avLst/>
            <a:gdLst/>
            <a:ahLst/>
            <a:cxnLst/>
            <a:rect l="l" t="t" r="r" b="b"/>
            <a:pathLst>
              <a:path w="3024762" h="494242" extrusionOk="0">
                <a:moveTo>
                  <a:pt x="0" y="0"/>
                </a:moveTo>
                <a:lnTo>
                  <a:pt x="3024762" y="0"/>
                </a:lnTo>
                <a:lnTo>
                  <a:pt x="3024762" y="494242"/>
                </a:lnTo>
                <a:lnTo>
                  <a:pt x="0" y="494242"/>
                </a:lnTo>
                <a:lnTo>
                  <a:pt x="0" y="0"/>
                </a:lnTo>
                <a:close/>
              </a:path>
            </a:pathLst>
          </a:custGeom>
          <a:blipFill rotWithShape="1">
            <a:blip r:embed="rId3">
              <a:alphaModFix/>
            </a:blip>
            <a:stretch>
              <a:fillRect/>
            </a:stretch>
          </a:blipFill>
          <a:ln>
            <a:noFill/>
          </a:ln>
        </p:spPr>
        <p:txBody>
          <a:bodyPr/>
          <a:lstStyle/>
          <a:p>
            <a:endParaRPr lang="en-US"/>
          </a:p>
        </p:txBody>
      </p:sp>
      <p:grpSp>
        <p:nvGrpSpPr>
          <p:cNvPr id="184" name="Google Shape;184;p21"/>
          <p:cNvGrpSpPr/>
          <p:nvPr/>
        </p:nvGrpSpPr>
        <p:grpSpPr>
          <a:xfrm>
            <a:off x="0" y="-1030925"/>
            <a:ext cx="18384524" cy="3266945"/>
            <a:chOff x="0" y="-47625"/>
            <a:chExt cx="5047365" cy="860424"/>
          </a:xfrm>
        </p:grpSpPr>
        <p:sp>
          <p:nvSpPr>
            <p:cNvPr id="185" name="Google Shape;185;p21"/>
            <p:cNvSpPr/>
            <p:nvPr/>
          </p:nvSpPr>
          <p:spPr>
            <a:xfrm>
              <a:off x="0" y="-1"/>
              <a:ext cx="5047365" cy="812800"/>
            </a:xfrm>
            <a:custGeom>
              <a:avLst/>
              <a:gdLst/>
              <a:ahLst/>
              <a:cxnLst/>
              <a:rect l="l" t="t" r="r" b="b"/>
              <a:pathLst>
                <a:path w="5784946" h="812800" extrusionOk="0">
                  <a:moveTo>
                    <a:pt x="0" y="0"/>
                  </a:moveTo>
                  <a:lnTo>
                    <a:pt x="5784946" y="0"/>
                  </a:lnTo>
                  <a:lnTo>
                    <a:pt x="5784946" y="812800"/>
                  </a:lnTo>
                  <a:lnTo>
                    <a:pt x="0" y="812800"/>
                  </a:lnTo>
                  <a:close/>
                </a:path>
              </a:pathLst>
            </a:custGeom>
            <a:solidFill>
              <a:srgbClr val="000000"/>
            </a:solidFill>
            <a:ln>
              <a:noFill/>
            </a:ln>
          </p:spPr>
          <p:txBody>
            <a:bodyPr/>
            <a:lstStyle/>
            <a:p>
              <a:endParaRPr lang="en-US"/>
            </a:p>
          </p:txBody>
        </p:sp>
        <p:sp>
          <p:nvSpPr>
            <p:cNvPr id="186" name="Google Shape;186;p21"/>
            <p:cNvSpPr txBox="1"/>
            <p:nvPr/>
          </p:nvSpPr>
          <p:spPr>
            <a:xfrm>
              <a:off x="0" y="-47625"/>
              <a:ext cx="812700" cy="8604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87" name="Google Shape;187;p21"/>
          <p:cNvGrpSpPr/>
          <p:nvPr/>
        </p:nvGrpSpPr>
        <p:grpSpPr>
          <a:xfrm>
            <a:off x="1661503" y="2715325"/>
            <a:ext cx="15956325" cy="8870796"/>
            <a:chOff x="0" y="-85725"/>
            <a:chExt cx="21275100" cy="11827729"/>
          </a:xfrm>
        </p:grpSpPr>
        <p:sp>
          <p:nvSpPr>
            <p:cNvPr id="188" name="Google Shape;188;p21"/>
            <p:cNvSpPr txBox="1"/>
            <p:nvPr/>
          </p:nvSpPr>
          <p:spPr>
            <a:xfrm>
              <a:off x="0" y="1504158"/>
              <a:ext cx="21275100" cy="10237846"/>
            </a:xfrm>
            <a:prstGeom prst="rect">
              <a:avLst/>
            </a:prstGeom>
            <a:noFill/>
            <a:ln>
              <a:noFill/>
            </a:ln>
          </p:spPr>
          <p:txBody>
            <a:bodyPr spcFirstLastPara="1" wrap="square" lIns="0" tIns="0" rIns="0" bIns="0" anchor="t" anchorCtr="0">
              <a:spAutoFit/>
            </a:bodyPr>
            <a:lstStyle/>
            <a:p>
              <a:pPr marL="457200" lvl="0" indent="-419100" algn="l" rtl="0">
                <a:lnSpc>
                  <a:spcPct val="154000"/>
                </a:lnSpc>
                <a:spcBef>
                  <a:spcPts val="0"/>
                </a:spcBef>
                <a:spcAft>
                  <a:spcPts val="0"/>
                </a:spcAft>
                <a:buClr>
                  <a:schemeClr val="dk1"/>
                </a:buClr>
                <a:buSzPts val="3000"/>
                <a:buFont typeface="Helvetica Neue"/>
                <a:buChar char="●"/>
              </a:pPr>
              <a:r>
                <a:rPr lang="en-US" sz="3000" dirty="0">
                  <a:solidFill>
                    <a:schemeClr val="dk1"/>
                  </a:solidFill>
                  <a:latin typeface="Helvetica Neue"/>
                  <a:ea typeface="Helvetica Neue"/>
                  <a:cs typeface="Helvetica Neue"/>
                  <a:sym typeface="Helvetica Neue"/>
                </a:rPr>
                <a:t>Many Samoans were displeased with Mead’s representations of their culture. Nevertheless, Mead was popular in America and her conclusions shaped Western views. </a:t>
              </a:r>
              <a:endParaRPr sz="3000" dirty="0">
                <a:solidFill>
                  <a:schemeClr val="dk1"/>
                </a:solidFill>
                <a:latin typeface="Helvetica Neue"/>
                <a:ea typeface="Helvetica Neue"/>
                <a:cs typeface="Helvetica Neue"/>
                <a:sym typeface="Helvetica Neue"/>
              </a:endParaRPr>
            </a:p>
            <a:p>
              <a:pPr marL="457200" lvl="0" indent="-419100" algn="l" rtl="0">
                <a:lnSpc>
                  <a:spcPct val="154000"/>
                </a:lnSpc>
                <a:spcBef>
                  <a:spcPts val="0"/>
                </a:spcBef>
                <a:spcAft>
                  <a:spcPts val="0"/>
                </a:spcAft>
                <a:buClr>
                  <a:schemeClr val="dk1"/>
                </a:buClr>
                <a:buSzPts val="3000"/>
                <a:buFont typeface="Helvetica Neue"/>
                <a:buChar char="●"/>
              </a:pPr>
              <a:r>
                <a:rPr lang="en-US" sz="3000" dirty="0">
                  <a:solidFill>
                    <a:schemeClr val="dk1"/>
                  </a:solidFill>
                  <a:latin typeface="Helvetica Neue"/>
                  <a:ea typeface="Helvetica Neue"/>
                  <a:cs typeface="Helvetica Neue"/>
                  <a:sym typeface="Helvetica Neue"/>
                </a:rPr>
                <a:t>Think about Samoans’ negative responses to Mead’s work, and even to Freeman’s critique. How might things have been different if Mead had collaborated with a Samoan academic?</a:t>
              </a:r>
              <a:endParaRPr sz="3000" dirty="0">
                <a:solidFill>
                  <a:schemeClr val="dk1"/>
                </a:solidFill>
                <a:latin typeface="Helvetica Neue"/>
                <a:ea typeface="Helvetica Neue"/>
                <a:cs typeface="Helvetica Neue"/>
                <a:sym typeface="Helvetica Neue"/>
              </a:endParaRPr>
            </a:p>
            <a:p>
              <a:pPr marL="457200" lvl="0" indent="-419100" algn="l" rtl="0">
                <a:lnSpc>
                  <a:spcPct val="154000"/>
                </a:lnSpc>
                <a:spcBef>
                  <a:spcPts val="0"/>
                </a:spcBef>
                <a:spcAft>
                  <a:spcPts val="0"/>
                </a:spcAft>
                <a:buClr>
                  <a:schemeClr val="dk1"/>
                </a:buClr>
                <a:buSzPts val="3000"/>
                <a:buFont typeface="Helvetica Neue"/>
                <a:buChar char="●"/>
              </a:pPr>
              <a:endParaRPr sz="3000" dirty="0">
                <a:solidFill>
                  <a:schemeClr val="dk1"/>
                </a:solidFill>
                <a:latin typeface="Helvetica Neue"/>
                <a:ea typeface="Helvetica Neue"/>
                <a:cs typeface="Helvetica Neue"/>
                <a:sym typeface="Helvetica Neue"/>
              </a:endParaRPr>
            </a:p>
            <a:p>
              <a:pPr marL="457200" lvl="0" indent="-419100" algn="l" rtl="0">
                <a:lnSpc>
                  <a:spcPct val="154000"/>
                </a:lnSpc>
                <a:spcBef>
                  <a:spcPts val="0"/>
                </a:spcBef>
                <a:spcAft>
                  <a:spcPts val="0"/>
                </a:spcAft>
                <a:buClr>
                  <a:schemeClr val="dk1"/>
                </a:buClr>
                <a:buSzPts val="3000"/>
                <a:buFont typeface="Helvetica Neue"/>
                <a:buChar char="●"/>
              </a:pPr>
              <a:endParaRPr sz="3000" dirty="0">
                <a:solidFill>
                  <a:schemeClr val="dk1"/>
                </a:solidFill>
                <a:latin typeface="Helvetica Neue"/>
                <a:ea typeface="Helvetica Neue"/>
                <a:cs typeface="Helvetica Neue"/>
                <a:sym typeface="Helvetica Neue"/>
              </a:endParaRPr>
            </a:p>
            <a:p>
              <a:pPr marL="0" marR="0" lvl="0" indent="0" algn="l" rtl="0">
                <a:lnSpc>
                  <a:spcPct val="154000"/>
                </a:lnSpc>
                <a:spcBef>
                  <a:spcPts val="0"/>
                </a:spcBef>
                <a:spcAft>
                  <a:spcPts val="0"/>
                </a:spcAft>
                <a:buNone/>
              </a:pPr>
              <a:endParaRPr sz="3000" dirty="0">
                <a:latin typeface="Helvetica Neue"/>
                <a:ea typeface="Helvetica Neue"/>
                <a:cs typeface="Helvetica Neue"/>
                <a:sym typeface="Helvetica Neue"/>
              </a:endParaRPr>
            </a:p>
            <a:p>
              <a:pPr marL="914400" marR="0" lvl="0" indent="0" algn="l" rtl="0">
                <a:lnSpc>
                  <a:spcPct val="154000"/>
                </a:lnSpc>
                <a:spcBef>
                  <a:spcPts val="0"/>
                </a:spcBef>
                <a:spcAft>
                  <a:spcPts val="0"/>
                </a:spcAft>
                <a:buNone/>
              </a:pPr>
              <a:r>
                <a:rPr lang="en-US" sz="3000" i="0" u="none" strike="noStrike" cap="none" dirty="0">
                  <a:solidFill>
                    <a:srgbClr val="000000"/>
                  </a:solidFill>
                  <a:latin typeface="Helvetica Neue"/>
                  <a:ea typeface="Helvetica Neue"/>
                  <a:cs typeface="Helvetica Neue"/>
                  <a:sym typeface="Helvetica Neue"/>
                </a:rPr>
                <a:t> </a:t>
              </a:r>
              <a:endParaRPr sz="3000" dirty="0">
                <a:latin typeface="Helvetica Neue"/>
                <a:ea typeface="Helvetica Neue"/>
                <a:cs typeface="Helvetica Neue"/>
                <a:sym typeface="Helvetica Neue"/>
              </a:endParaRPr>
            </a:p>
            <a:p>
              <a:pPr marL="914400" marR="0" lvl="0" indent="0" algn="l" rtl="0">
                <a:lnSpc>
                  <a:spcPct val="154000"/>
                </a:lnSpc>
                <a:spcBef>
                  <a:spcPts val="0"/>
                </a:spcBef>
                <a:spcAft>
                  <a:spcPts val="0"/>
                </a:spcAft>
                <a:buNone/>
              </a:pPr>
              <a:endParaRPr sz="3000" dirty="0">
                <a:latin typeface="Helvetica Neue"/>
                <a:ea typeface="Helvetica Neue"/>
                <a:cs typeface="Helvetica Neue"/>
                <a:sym typeface="Helvetica Neue"/>
              </a:endParaRPr>
            </a:p>
            <a:p>
              <a:pPr marL="0" marR="0" lvl="0" indent="0" algn="l" rtl="0">
                <a:lnSpc>
                  <a:spcPct val="154000"/>
                </a:lnSpc>
                <a:spcBef>
                  <a:spcPts val="0"/>
                </a:spcBef>
                <a:spcAft>
                  <a:spcPts val="0"/>
                </a:spcAft>
                <a:buNone/>
              </a:pPr>
              <a:endParaRPr sz="2400" b="0" i="0" u="none" strike="noStrike" cap="none" dirty="0">
                <a:solidFill>
                  <a:srgbClr val="000000"/>
                </a:solidFill>
                <a:latin typeface="Arial"/>
                <a:ea typeface="Arial"/>
                <a:cs typeface="Arial"/>
                <a:sym typeface="Arial"/>
              </a:endParaRPr>
            </a:p>
          </p:txBody>
        </p:sp>
        <p:sp>
          <p:nvSpPr>
            <p:cNvPr id="189" name="Google Shape;189;p21"/>
            <p:cNvSpPr txBox="1"/>
            <p:nvPr/>
          </p:nvSpPr>
          <p:spPr>
            <a:xfrm>
              <a:off x="0" y="-85725"/>
              <a:ext cx="16913700" cy="989700"/>
            </a:xfrm>
            <a:prstGeom prst="rect">
              <a:avLst/>
            </a:prstGeom>
            <a:noFill/>
            <a:ln>
              <a:noFill/>
            </a:ln>
          </p:spPr>
          <p:txBody>
            <a:bodyPr spcFirstLastPara="1" wrap="square" lIns="0" tIns="0" rIns="0" bIns="0" anchor="t" anchorCtr="0">
              <a:spAutoFit/>
            </a:bodyPr>
            <a:lstStyle/>
            <a:p>
              <a:pPr marL="0" marR="0" lvl="0" indent="0" algn="l" rtl="0">
                <a:lnSpc>
                  <a:spcPct val="139995"/>
                </a:lnSpc>
                <a:spcBef>
                  <a:spcPts val="0"/>
                </a:spcBef>
                <a:spcAft>
                  <a:spcPts val="0"/>
                </a:spcAft>
                <a:buNone/>
              </a:pPr>
              <a:r>
                <a:rPr lang="en-US" sz="4823" i="0" u="none" strike="noStrike" cap="none">
                  <a:solidFill>
                    <a:srgbClr val="040303"/>
                  </a:solidFill>
                  <a:latin typeface="Helvetica Neue"/>
                  <a:ea typeface="Helvetica Neue"/>
                  <a:cs typeface="Helvetica Neue"/>
                  <a:sym typeface="Helvetica Neue"/>
                </a:rPr>
                <a:t>Let's </a:t>
              </a:r>
              <a:r>
                <a:rPr lang="en-US" sz="4823">
                  <a:solidFill>
                    <a:srgbClr val="040303"/>
                  </a:solidFill>
                  <a:latin typeface="Helvetica Neue"/>
                  <a:ea typeface="Helvetica Neue"/>
                  <a:cs typeface="Helvetica Neue"/>
                  <a:sym typeface="Helvetica Neue"/>
                </a:rPr>
                <a:t>put</a:t>
              </a:r>
              <a:r>
                <a:rPr lang="en-US" sz="4823" i="0" u="none" strike="noStrike" cap="none">
                  <a:solidFill>
                    <a:srgbClr val="040303"/>
                  </a:solidFill>
                  <a:latin typeface="Helvetica Neue"/>
                  <a:ea typeface="Helvetica Neue"/>
                  <a:cs typeface="Helvetica Neue"/>
                  <a:sym typeface="Helvetica Neue"/>
                </a:rPr>
                <a:t> this all together! </a:t>
              </a:r>
              <a:endParaRPr sz="2200">
                <a:latin typeface="Helvetica Neue"/>
                <a:ea typeface="Helvetica Neue"/>
                <a:cs typeface="Helvetica Neue"/>
                <a:sym typeface="Helvetica Neue"/>
              </a:endParaRPr>
            </a:p>
          </p:txBody>
        </p:sp>
      </p:grpSp>
      <p:sp>
        <p:nvSpPr>
          <p:cNvPr id="190" name="Google Shape;190;p21"/>
          <p:cNvSpPr/>
          <p:nvPr/>
        </p:nvSpPr>
        <p:spPr>
          <a:xfrm rot="2181239">
            <a:off x="-1994211" y="7133376"/>
            <a:ext cx="7311839" cy="2388534"/>
          </a:xfrm>
          <a:custGeom>
            <a:avLst/>
            <a:gdLst/>
            <a:ahLst/>
            <a:cxnLst/>
            <a:rect l="l" t="t" r="r" b="b"/>
            <a:pathLst>
              <a:path w="7315200" h="2389632" extrusionOk="0">
                <a:moveTo>
                  <a:pt x="0" y="0"/>
                </a:moveTo>
                <a:lnTo>
                  <a:pt x="7315200" y="0"/>
                </a:lnTo>
                <a:lnTo>
                  <a:pt x="7315200" y="2389632"/>
                </a:lnTo>
                <a:lnTo>
                  <a:pt x="0" y="2389632"/>
                </a:lnTo>
                <a:lnTo>
                  <a:pt x="0" y="0"/>
                </a:lnTo>
                <a:close/>
              </a:path>
            </a:pathLst>
          </a:custGeom>
          <a:blipFill rotWithShape="1">
            <a:blip r:embed="rId4">
              <a:alphaModFix/>
            </a:blip>
            <a:stretch>
              <a:fillRect/>
            </a:stretch>
          </a:blipFill>
          <a:ln>
            <a:noFill/>
          </a:ln>
        </p:spPr>
        <p:txBody>
          <a:bodyPr/>
          <a:lstStyle/>
          <a:p>
            <a:endParaRPr lang="en-US"/>
          </a:p>
        </p:txBody>
      </p:sp>
      <p:sp>
        <p:nvSpPr>
          <p:cNvPr id="191" name="Google Shape;191;p21"/>
          <p:cNvSpPr txBox="1"/>
          <p:nvPr/>
        </p:nvSpPr>
        <p:spPr>
          <a:xfrm>
            <a:off x="649018" y="600936"/>
            <a:ext cx="9816000" cy="1508400"/>
          </a:xfrm>
          <a:prstGeom prst="rect">
            <a:avLst/>
          </a:prstGeom>
          <a:noFill/>
          <a:ln>
            <a:noFill/>
          </a:ln>
        </p:spPr>
        <p:txBody>
          <a:bodyPr spcFirstLastPara="1" wrap="square" lIns="0" tIns="0" rIns="0" bIns="0" anchor="t" anchorCtr="0">
            <a:spAutoFit/>
          </a:bodyPr>
          <a:lstStyle/>
          <a:p>
            <a:pPr marL="0" marR="0" lvl="0" indent="0" algn="l" rtl="0">
              <a:lnSpc>
                <a:spcPct val="102000"/>
              </a:lnSpc>
              <a:spcBef>
                <a:spcPts val="0"/>
              </a:spcBef>
              <a:spcAft>
                <a:spcPts val="0"/>
              </a:spcAft>
              <a:buNone/>
            </a:pPr>
            <a:r>
              <a:rPr lang="en-US" sz="7200">
                <a:solidFill>
                  <a:srgbClr val="F9F9F4"/>
                </a:solidFill>
                <a:latin typeface="Georgia"/>
                <a:ea typeface="Georgia"/>
                <a:cs typeface="Georgia"/>
                <a:sym typeface="Georgia"/>
              </a:rPr>
              <a:t>Wrap-Up</a:t>
            </a:r>
            <a:r>
              <a:rPr lang="en-US" sz="7200" i="0" u="none" strike="noStrike" cap="none">
                <a:solidFill>
                  <a:srgbClr val="F9F9F4"/>
                </a:solidFill>
                <a:latin typeface="Georgia"/>
                <a:ea typeface="Georgia"/>
                <a:cs typeface="Georgia"/>
                <a:sym typeface="Georgia"/>
              </a:rPr>
              <a:t> </a:t>
            </a:r>
            <a:r>
              <a:rPr lang="en-US" sz="9800" i="0" u="none" strike="noStrike" cap="none">
                <a:solidFill>
                  <a:srgbClr val="F9F9F4"/>
                </a:solidFill>
                <a:latin typeface="Georgia"/>
                <a:ea typeface="Georgia"/>
                <a:cs typeface="Georgia"/>
                <a:sym typeface="Georgia"/>
              </a:rPr>
              <a:t> </a:t>
            </a:r>
            <a:endParaRPr>
              <a:latin typeface="Georgia"/>
              <a:ea typeface="Georgia"/>
              <a:cs typeface="Georgia"/>
              <a:sym typeface="Georgia"/>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441</Words>
  <Application>Microsoft Office PowerPoint</Application>
  <PresentationFormat>Custom</PresentationFormat>
  <Paragraphs>48</Paragraphs>
  <Slides>8</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Helvetica Neue</vt:lpstr>
      <vt:lpstr>Calibri</vt:lpstr>
      <vt:lpstr>Georgia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Chip Colwell</dc:creator>
  <cp:lastModifiedBy>Chip Colwell</cp:lastModifiedBy>
  <cp:revision>2</cp:revision>
  <dcterms:modified xsi:type="dcterms:W3CDTF">2023-10-12T23:52:05Z</dcterms:modified>
</cp:coreProperties>
</file>