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18288000" cy="10287000"/>
  <p:notesSz cx="6858000" cy="9144000"/>
  <p:embeddedFontLst>
    <p:embeddedFont>
      <p:font typeface="Calibri" panose="020F0502020204030204" pitchFamily="34" charset="0"/>
      <p:regular r:id="rId14"/>
      <p:bold r:id="rId15"/>
      <p:italic r:id="rId16"/>
      <p:boldItalic r:id="rId17"/>
    </p:embeddedFont>
    <p:embeddedFont>
      <p:font typeface="Georgia" panose="02040502050405020303" pitchFamily="18" charset="0"/>
      <p:regular r:id="rId18"/>
      <p:bold r:id="rId19"/>
      <p:italic r:id="rId20"/>
      <p:boldItalic r:id="rId21"/>
    </p:embeddedFont>
    <p:embeddedFont>
      <p:font typeface="Helvetica Neue"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69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82e0ddc8c4_0_88: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1" name="Google Shape;161;g282e0ddc8c4_0_88: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870f2d2254_0_26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85" name="Google Shape;285;g2870f2d2254_0_26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86" name="Google Shape;286;g2870f2d2254_0_261: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2870f2d2254_0_261: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g2870f2d2254_0_261: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89" name="Google Shape;289;g2870f2d2254_0_261: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870f2d2254_0_0: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2870f2d2254_0_0: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82e0ddc8c4_1_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83" name="Google Shape;183;g282e0ddc8c4_1_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84" name="Google Shape;184;g282e0ddc8c4_1_0: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282e0ddc8c4_1_0: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-Public advocacy of anthros like Franz Boas, Margaret Mead, etc. </a:t>
            </a:r>
            <a:endParaRPr/>
          </a:p>
          <a:p>
            <a:pPr marL="0" lvl="0" indent="0" algn="l" rtl="0">
              <a:spcBef>
                <a:spcPts val="0"/>
              </a:spcBef>
              <a:spcAft>
                <a:spcPts val="0"/>
              </a:spcAft>
              <a:buNone/>
            </a:pPr>
            <a:r>
              <a:rPr lang="en-US"/>
              <a:t>-Development of "formal" and accredited museums</a:t>
            </a:r>
            <a:endParaRPr/>
          </a:p>
        </p:txBody>
      </p:sp>
      <p:sp>
        <p:nvSpPr>
          <p:cNvPr id="186" name="Google Shape;186;g282e0ddc8c4_1_0: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87" name="Google Shape;187;g282e0ddc8c4_1_0: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870f2d2254_0_83: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g2870f2d2254_0_83: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6: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6: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82e0ddc8c4_0_525: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Change Supporting Info to the topic</a:t>
            </a:r>
            <a:endParaRPr/>
          </a:p>
        </p:txBody>
      </p:sp>
      <p:sp>
        <p:nvSpPr>
          <p:cNvPr id="221" name="Google Shape;221;g282e0ddc8c4_0_525: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31" name="Google Shape;231;p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32" name="Google Shape;232;p8: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Tips for engaging  </a:t>
            </a:r>
            <a:endParaRPr/>
          </a:p>
          <a:p>
            <a:pPr marL="0" lvl="0" indent="0" algn="l" rtl="0">
              <a:spcBef>
                <a:spcPts val="0"/>
              </a:spcBef>
              <a:spcAft>
                <a:spcPts val="0"/>
              </a:spcAft>
              <a:buNone/>
            </a:pPr>
            <a:endParaRPr/>
          </a:p>
          <a:p>
            <a:pPr marL="0" lvl="0" indent="0" algn="l" rtl="0">
              <a:spcBef>
                <a:spcPts val="0"/>
              </a:spcBef>
              <a:spcAft>
                <a:spcPts val="0"/>
              </a:spcAft>
              <a:buNone/>
            </a:pPr>
            <a:r>
              <a:rPr lang="en-US"/>
              <a:t>Use threads! The algorithm likes them and allow users to reshare small nuggets of info  </a:t>
            </a:r>
            <a:endParaRPr/>
          </a:p>
          <a:p>
            <a:pPr marL="0" lvl="0" indent="0" algn="l" rtl="0">
              <a:spcBef>
                <a:spcPts val="0"/>
              </a:spcBef>
              <a:spcAft>
                <a:spcPts val="0"/>
              </a:spcAft>
              <a:buNone/>
            </a:pPr>
            <a:endParaRPr/>
          </a:p>
          <a:p>
            <a:pPr marL="0" lvl="0" indent="0" algn="l" rtl="0">
              <a:spcBef>
                <a:spcPts val="0"/>
              </a:spcBef>
              <a:spcAft>
                <a:spcPts val="0"/>
              </a:spcAft>
              <a:buNone/>
            </a:pPr>
            <a:r>
              <a:rPr lang="en-US"/>
              <a:t>Shameless self promo is OKAY! Share links to your work, upcoming presentations, etc  </a:t>
            </a:r>
            <a:endParaRPr/>
          </a:p>
          <a:p>
            <a:pPr marL="0" lvl="0" indent="0" algn="l" rtl="0">
              <a:spcBef>
                <a:spcPts val="0"/>
              </a:spcBef>
              <a:spcAft>
                <a:spcPts val="0"/>
              </a:spcAft>
              <a:buNone/>
            </a:pPr>
            <a:endParaRPr/>
          </a:p>
          <a:p>
            <a:pPr marL="0" lvl="0" indent="0" algn="l" rtl="0">
              <a:spcBef>
                <a:spcPts val="0"/>
              </a:spcBef>
              <a:spcAft>
                <a:spcPts val="0"/>
              </a:spcAft>
              <a:buNone/>
            </a:pPr>
            <a:r>
              <a:rPr lang="en-US"/>
              <a:t>Find niche communities and respond, like, reshare their content. This will help other accounts find you! Tag others (great work! @chip!)  </a:t>
            </a:r>
            <a:endParaRPr/>
          </a:p>
          <a:p>
            <a:pPr marL="0" lvl="0" indent="0" algn="l" rtl="0">
              <a:spcBef>
                <a:spcPts val="0"/>
              </a:spcBef>
              <a:spcAft>
                <a:spcPts val="0"/>
              </a:spcAft>
              <a:buNone/>
            </a:pPr>
            <a:endParaRPr/>
          </a:p>
          <a:p>
            <a:pPr marL="0" lvl="0" indent="0" algn="l" rtl="0">
              <a:spcBef>
                <a:spcPts val="0"/>
              </a:spcBef>
              <a:spcAft>
                <a:spcPts val="0"/>
              </a:spcAft>
              <a:buNone/>
            </a:pPr>
            <a:r>
              <a:rPr lang="en-US"/>
              <a:t>There are “anthropology influencers...(alex, bill;, etc find them! They reshare great content) and follow people they are following  </a:t>
            </a:r>
            <a:endParaRPr/>
          </a:p>
          <a:p>
            <a:pPr marL="0" lvl="0" indent="0" algn="l" rtl="0">
              <a:spcBef>
                <a:spcPts val="0"/>
              </a:spcBef>
              <a:spcAft>
                <a:spcPts val="0"/>
              </a:spcAft>
              <a:buNone/>
            </a:pPr>
            <a:endParaRPr/>
          </a:p>
          <a:p>
            <a:pPr marL="0" lvl="0" indent="0" algn="l" rtl="0">
              <a:spcBef>
                <a:spcPts val="0"/>
              </a:spcBef>
              <a:spcAft>
                <a:spcPts val="0"/>
              </a:spcAft>
              <a:buNone/>
            </a:pPr>
            <a:r>
              <a:rPr lang="en-US"/>
              <a:t>Follow your fav museums/tag if relevent  </a:t>
            </a:r>
            <a:endParaRPr/>
          </a:p>
        </p:txBody>
      </p:sp>
      <p:sp>
        <p:nvSpPr>
          <p:cNvPr id="234" name="Google Shape;234;p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35" name="Google Shape;235;p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870f2d2254_0_169: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Supporting Info</a:t>
            </a:r>
            <a:endParaRPr/>
          </a:p>
        </p:txBody>
      </p:sp>
      <p:sp>
        <p:nvSpPr>
          <p:cNvPr id="248" name="Google Shape;248;g2870f2d2254_0_169: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61" name="Google Shape;261;p1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62" name="Google Shape;262;p14: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65" name="Google Shape;265;p1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1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2" name="Google Shape;92;p1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3" name="Google Shape;93;p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Google Shape;95;p15"/>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6" name="Google Shape;96;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97" name="Google Shape;97;p1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8" name="Google Shape;98;p1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9" name="Google Shape;99;p1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2" name="Google Shape;102;p1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03" name="Google Shape;103;p1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4" name="Google Shape;104;p1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5" name="Google Shape;105;p1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chemeClr val="dk1"/>
              </a:buClr>
              <a:buSzPts val="4000"/>
              <a:buFont typeface="Calibri"/>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8" name="Google Shape;108;p17"/>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rmAutofit/>
          </a:bodyPr>
          <a:lstStyle>
            <a:lvl1pPr marL="457200" lvl="0" indent="-228600" algn="l" rtl="0">
              <a:spcBef>
                <a:spcPts val="400"/>
              </a:spcBef>
              <a:spcAft>
                <a:spcPts val="0"/>
              </a:spcAft>
              <a:buClr>
                <a:srgbClr val="888888"/>
              </a:buClr>
              <a:buSzPts val="2000"/>
              <a:buNone/>
              <a:defRPr sz="2000">
                <a:solidFill>
                  <a:srgbClr val="888888"/>
                </a:solidFill>
              </a:defRPr>
            </a:lvl1pPr>
            <a:lvl2pPr marL="914400" lvl="1" indent="-228600" algn="l" rtl="0">
              <a:spcBef>
                <a:spcPts val="360"/>
              </a:spcBef>
              <a:spcAft>
                <a:spcPts val="0"/>
              </a:spcAft>
              <a:buClr>
                <a:srgbClr val="888888"/>
              </a:buClr>
              <a:buSzPts val="1800"/>
              <a:buNone/>
              <a:defRPr sz="1800">
                <a:solidFill>
                  <a:srgbClr val="888888"/>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109" name="Google Shape;109;p1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0" name="Google Shape;110;p1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1" name="Google Shape;111;p1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4" name="Google Shape;114;p18"/>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15" name="Google Shape;115;p18"/>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16" name="Google Shape;116;p1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7" name="Google Shape;117;p1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8" name="Google Shape;118;p1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p19"/>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22" name="Google Shape;122;p19"/>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123" name="Google Shape;123;p19"/>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24" name="Google Shape;124;p19"/>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125" name="Google Shape;125;p1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6" name="Google Shape;126;p1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7" name="Google Shape;127;p1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0" name="Google Shape;130;p2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rm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1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162"/>
        <p:cNvGrpSpPr/>
        <p:nvPr/>
      </p:nvGrpSpPr>
      <p:grpSpPr>
        <a:xfrm>
          <a:off x="0" y="0"/>
          <a:ext cx="0" cy="0"/>
          <a:chOff x="0" y="0"/>
          <a:chExt cx="0" cy="0"/>
        </a:xfrm>
      </p:grpSpPr>
      <p:grpSp>
        <p:nvGrpSpPr>
          <p:cNvPr id="163" name="Google Shape;163;p25"/>
          <p:cNvGrpSpPr/>
          <p:nvPr/>
        </p:nvGrpSpPr>
        <p:grpSpPr>
          <a:xfrm>
            <a:off x="0" y="-870235"/>
            <a:ext cx="18288118" cy="5324362"/>
            <a:chOff x="0" y="-47625"/>
            <a:chExt cx="4816592" cy="1402292"/>
          </a:xfrm>
        </p:grpSpPr>
        <p:sp>
          <p:nvSpPr>
            <p:cNvPr id="164" name="Google Shape;164;p25"/>
            <p:cNvSpPr/>
            <p:nvPr/>
          </p:nvSpPr>
          <p:spPr>
            <a:xfrm>
              <a:off x="0" y="0"/>
              <a:ext cx="4816592" cy="1354667"/>
            </a:xfrm>
            <a:custGeom>
              <a:avLst/>
              <a:gdLst/>
              <a:ahLst/>
              <a:cxnLst/>
              <a:rect l="l" t="t" r="r" b="b"/>
              <a:pathLst>
                <a:path w="4816592" h="1354667" extrusionOk="0">
                  <a:moveTo>
                    <a:pt x="0" y="0"/>
                  </a:moveTo>
                  <a:lnTo>
                    <a:pt x="4816592" y="0"/>
                  </a:lnTo>
                  <a:lnTo>
                    <a:pt x="4816592" y="1354667"/>
                  </a:lnTo>
                  <a:lnTo>
                    <a:pt x="0" y="1354667"/>
                  </a:lnTo>
                  <a:close/>
                </a:path>
              </a:pathLst>
            </a:custGeom>
            <a:solidFill>
              <a:srgbClr val="040303"/>
            </a:solidFill>
            <a:ln>
              <a:noFill/>
            </a:ln>
          </p:spPr>
          <p:txBody>
            <a:bodyPr/>
            <a:lstStyle/>
            <a:p>
              <a:endParaRPr lang="en-US"/>
            </a:p>
          </p:txBody>
        </p:sp>
        <p:sp>
          <p:nvSpPr>
            <p:cNvPr id="165" name="Google Shape;165;p25"/>
            <p:cNvSpPr txBox="1"/>
            <p:nvPr/>
          </p:nvSpPr>
          <p:spPr>
            <a:xfrm>
              <a:off x="0" y="-47625"/>
              <a:ext cx="812700" cy="860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66" name="Google Shape;166;p25"/>
          <p:cNvSpPr txBox="1"/>
          <p:nvPr/>
        </p:nvSpPr>
        <p:spPr>
          <a:xfrm>
            <a:off x="2271989" y="3124284"/>
            <a:ext cx="13743900" cy="2509800"/>
          </a:xfrm>
          <a:prstGeom prst="rect">
            <a:avLst/>
          </a:prstGeom>
          <a:noFill/>
          <a:ln>
            <a:noFill/>
          </a:ln>
        </p:spPr>
        <p:txBody>
          <a:bodyPr spcFirstLastPara="1" wrap="square" lIns="0" tIns="0" rIns="0" bIns="0" anchor="t" anchorCtr="0">
            <a:spAutoFit/>
          </a:bodyPr>
          <a:lstStyle/>
          <a:p>
            <a:pPr marL="0" marR="0" lvl="0" indent="0" algn="ctr" rtl="0">
              <a:lnSpc>
                <a:spcPct val="101999"/>
              </a:lnSpc>
              <a:spcBef>
                <a:spcPts val="0"/>
              </a:spcBef>
              <a:spcAft>
                <a:spcPts val="0"/>
              </a:spcAft>
              <a:buNone/>
            </a:pPr>
            <a:r>
              <a:rPr lang="en-US" sz="16305" b="0" i="0" u="none" strike="noStrike" cap="none">
                <a:solidFill>
                  <a:srgbClr val="FFFFFF"/>
                </a:solidFill>
                <a:latin typeface="Arial"/>
                <a:ea typeface="Arial"/>
                <a:cs typeface="Arial"/>
                <a:sym typeface="Arial"/>
              </a:rPr>
              <a:t> </a:t>
            </a:r>
            <a:endParaRPr/>
          </a:p>
        </p:txBody>
      </p:sp>
      <p:sp>
        <p:nvSpPr>
          <p:cNvPr id="167" name="Google Shape;167;p25"/>
          <p:cNvSpPr txBox="1"/>
          <p:nvPr/>
        </p:nvSpPr>
        <p:spPr>
          <a:xfrm>
            <a:off x="2554761" y="4603670"/>
            <a:ext cx="13178400" cy="1067400"/>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6933">
                <a:latin typeface="Helvetica Neue"/>
                <a:ea typeface="Helvetica Neue"/>
                <a:cs typeface="Helvetica Neue"/>
                <a:sym typeface="Helvetica Neue"/>
              </a:rPr>
              <a:t>Unit 3</a:t>
            </a:r>
            <a:endParaRPr>
              <a:latin typeface="Helvetica Neue"/>
              <a:ea typeface="Helvetica Neue"/>
              <a:cs typeface="Helvetica Neue"/>
              <a:sym typeface="Helvetica Neue"/>
            </a:endParaRPr>
          </a:p>
        </p:txBody>
      </p:sp>
      <p:sp>
        <p:nvSpPr>
          <p:cNvPr id="168" name="Google Shape;168;p25"/>
          <p:cNvSpPr/>
          <p:nvPr/>
        </p:nvSpPr>
        <p:spPr>
          <a:xfrm>
            <a:off x="7661880" y="668806"/>
            <a:ext cx="2964347" cy="510969"/>
          </a:xfrm>
          <a:custGeom>
            <a:avLst/>
            <a:gdLst/>
            <a:ahLst/>
            <a:cxnLst/>
            <a:rect l="l" t="t" r="r" b="b"/>
            <a:pathLst>
              <a:path w="3952463" h="681292" extrusionOk="0">
                <a:moveTo>
                  <a:pt x="0" y="0"/>
                </a:moveTo>
                <a:lnTo>
                  <a:pt x="3952463" y="0"/>
                </a:lnTo>
                <a:lnTo>
                  <a:pt x="3952463" y="681292"/>
                </a:lnTo>
                <a:lnTo>
                  <a:pt x="0" y="681292"/>
                </a:lnTo>
                <a:lnTo>
                  <a:pt x="0" y="0"/>
                </a:lnTo>
                <a:close/>
              </a:path>
            </a:pathLst>
          </a:custGeom>
          <a:blipFill rotWithShape="1">
            <a:blip r:embed="rId3">
              <a:alphaModFix/>
            </a:blip>
            <a:stretch>
              <a:fillRect/>
            </a:stretch>
          </a:blipFill>
          <a:ln>
            <a:noFill/>
          </a:ln>
        </p:spPr>
        <p:txBody>
          <a:bodyPr/>
          <a:lstStyle/>
          <a:p>
            <a:endParaRPr lang="en-US"/>
          </a:p>
        </p:txBody>
      </p:sp>
      <p:sp>
        <p:nvSpPr>
          <p:cNvPr id="169" name="Google Shape;169;p25"/>
          <p:cNvSpPr txBox="1"/>
          <p:nvPr/>
        </p:nvSpPr>
        <p:spPr>
          <a:xfrm>
            <a:off x="1028700" y="2237022"/>
            <a:ext cx="16617600" cy="2745900"/>
          </a:xfrm>
          <a:prstGeom prst="rect">
            <a:avLst/>
          </a:prstGeom>
          <a:noFill/>
          <a:ln>
            <a:noFill/>
          </a:ln>
        </p:spPr>
        <p:txBody>
          <a:bodyPr spcFirstLastPara="1" wrap="square" lIns="0" tIns="0" rIns="0" bIns="0" anchor="t" anchorCtr="0">
            <a:spAutoFit/>
          </a:bodyPr>
          <a:lstStyle/>
          <a:p>
            <a:pPr marL="0" lvl="0" indent="0" algn="ctr" rtl="0">
              <a:lnSpc>
                <a:spcPct val="140004"/>
              </a:lnSpc>
              <a:spcBef>
                <a:spcPts val="0"/>
              </a:spcBef>
              <a:spcAft>
                <a:spcPts val="0"/>
              </a:spcAft>
              <a:buClr>
                <a:schemeClr val="dk1"/>
              </a:buClr>
              <a:buFont typeface="Arial"/>
              <a:buNone/>
            </a:pPr>
            <a:r>
              <a:rPr lang="en-US" sz="7599">
                <a:solidFill>
                  <a:srgbClr val="F9F9F4"/>
                </a:solidFill>
                <a:latin typeface="Helvetica Neue"/>
                <a:ea typeface="Helvetica Neue"/>
                <a:cs typeface="Helvetica Neue"/>
                <a:sym typeface="Helvetica Neue"/>
              </a:rPr>
              <a:t>Mead’s Ethnographic Work in Samoa</a:t>
            </a:r>
            <a:endParaRPr sz="100">
              <a:solidFill>
                <a:schemeClr val="dk1"/>
              </a:solidFill>
              <a:latin typeface="Helvetica Neue"/>
              <a:ea typeface="Helvetica Neue"/>
              <a:cs typeface="Helvetica Neue"/>
              <a:sym typeface="Helvetica Neue"/>
            </a:endParaRPr>
          </a:p>
          <a:p>
            <a:pPr marL="0" marR="0" lvl="0" indent="0" algn="ctr" rtl="0">
              <a:lnSpc>
                <a:spcPct val="140004"/>
              </a:lnSpc>
              <a:spcBef>
                <a:spcPts val="0"/>
              </a:spcBef>
              <a:spcAft>
                <a:spcPts val="0"/>
              </a:spcAft>
              <a:buNone/>
            </a:pPr>
            <a:endParaRPr sz="7200">
              <a:solidFill>
                <a:srgbClr val="F9F9F4"/>
              </a:solidFill>
              <a:latin typeface="Helvetica Neue"/>
              <a:ea typeface="Helvetica Neue"/>
              <a:cs typeface="Helvetica Neue"/>
              <a:sym typeface="Helvetica Neue"/>
            </a:endParaRPr>
          </a:p>
        </p:txBody>
      </p:sp>
      <p:grpSp>
        <p:nvGrpSpPr>
          <p:cNvPr id="170" name="Google Shape;170;p25"/>
          <p:cNvGrpSpPr/>
          <p:nvPr/>
        </p:nvGrpSpPr>
        <p:grpSpPr>
          <a:xfrm>
            <a:off x="38119" y="-4395961"/>
            <a:ext cx="19443600" cy="19443600"/>
            <a:chOff x="25" y="17"/>
            <a:chExt cx="25924800" cy="25924800"/>
          </a:xfrm>
        </p:grpSpPr>
        <p:cxnSp>
          <p:nvCxnSpPr>
            <p:cNvPr id="171" name="Google Shape;171;p25"/>
            <p:cNvCxnSpPr/>
            <p:nvPr/>
          </p:nvCxnSpPr>
          <p:spPr>
            <a:xfrm rot="10800000" flipH="1">
              <a:off x="25" y="11335860"/>
              <a:ext cx="25924800" cy="25500"/>
            </a:xfrm>
            <a:prstGeom prst="straightConnector1">
              <a:avLst/>
            </a:prstGeom>
            <a:noFill/>
            <a:ln w="50800" cap="flat" cmpd="sng">
              <a:solidFill>
                <a:srgbClr val="F9F9F4"/>
              </a:solidFill>
              <a:prstDash val="dash"/>
              <a:round/>
              <a:headEnd type="none" w="sm" len="sm"/>
              <a:tailEnd type="none" w="sm" len="sm"/>
            </a:ln>
          </p:spPr>
        </p:cxnSp>
        <p:cxnSp>
          <p:nvCxnSpPr>
            <p:cNvPr id="172" name="Google Shape;172;p25"/>
            <p:cNvCxnSpPr/>
            <p:nvPr/>
          </p:nvCxnSpPr>
          <p:spPr>
            <a:xfrm rot="10800000">
              <a:off x="881364" y="17"/>
              <a:ext cx="0" cy="25924800"/>
            </a:xfrm>
            <a:prstGeom prst="straightConnector1">
              <a:avLst/>
            </a:prstGeom>
            <a:noFill/>
            <a:ln w="50800" cap="flat" cmpd="sng">
              <a:solidFill>
                <a:srgbClr val="F9F9F4"/>
              </a:solidFill>
              <a:prstDash val="dash"/>
              <a:round/>
              <a:headEnd type="none" w="sm" len="sm"/>
              <a:tailEnd type="none" w="sm" len="sm"/>
            </a:ln>
          </p:spPr>
        </p:cxn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290"/>
        <p:cNvGrpSpPr/>
        <p:nvPr/>
      </p:nvGrpSpPr>
      <p:grpSpPr>
        <a:xfrm>
          <a:off x="0" y="0"/>
          <a:ext cx="0" cy="0"/>
          <a:chOff x="0" y="0"/>
          <a:chExt cx="0" cy="0"/>
        </a:xfrm>
      </p:grpSpPr>
      <p:sp>
        <p:nvSpPr>
          <p:cNvPr id="291" name="Google Shape;291;p34"/>
          <p:cNvSpPr/>
          <p:nvPr/>
        </p:nvSpPr>
        <p:spPr>
          <a:xfrm>
            <a:off x="14234538" y="8921042"/>
            <a:ext cx="3024762" cy="494242"/>
          </a:xfrm>
          <a:custGeom>
            <a:avLst/>
            <a:gdLst/>
            <a:ahLst/>
            <a:cxnLst/>
            <a:rect l="l" t="t" r="r" b="b"/>
            <a:pathLst>
              <a:path w="3024762" h="494242" extrusionOk="0">
                <a:moveTo>
                  <a:pt x="0" y="0"/>
                </a:moveTo>
                <a:lnTo>
                  <a:pt x="3024762" y="0"/>
                </a:lnTo>
                <a:lnTo>
                  <a:pt x="3024762" y="494242"/>
                </a:lnTo>
                <a:lnTo>
                  <a:pt x="0" y="494242"/>
                </a:lnTo>
                <a:lnTo>
                  <a:pt x="0" y="0"/>
                </a:lnTo>
                <a:close/>
              </a:path>
            </a:pathLst>
          </a:custGeom>
          <a:blipFill rotWithShape="1">
            <a:blip r:embed="rId3">
              <a:alphaModFix/>
            </a:blip>
            <a:stretch>
              <a:fillRect/>
            </a:stretch>
          </a:blipFill>
          <a:ln>
            <a:noFill/>
          </a:ln>
        </p:spPr>
        <p:txBody>
          <a:bodyPr/>
          <a:lstStyle/>
          <a:p>
            <a:endParaRPr lang="en-US"/>
          </a:p>
        </p:txBody>
      </p:sp>
      <p:grpSp>
        <p:nvGrpSpPr>
          <p:cNvPr id="292" name="Google Shape;292;p34"/>
          <p:cNvGrpSpPr/>
          <p:nvPr/>
        </p:nvGrpSpPr>
        <p:grpSpPr>
          <a:xfrm>
            <a:off x="0" y="-1030925"/>
            <a:ext cx="18384524" cy="3266945"/>
            <a:chOff x="0" y="-47625"/>
            <a:chExt cx="5047365" cy="860424"/>
          </a:xfrm>
        </p:grpSpPr>
        <p:sp>
          <p:nvSpPr>
            <p:cNvPr id="293" name="Google Shape;293;p34"/>
            <p:cNvSpPr/>
            <p:nvPr/>
          </p:nvSpPr>
          <p:spPr>
            <a:xfrm>
              <a:off x="0" y="-1"/>
              <a:ext cx="5047365" cy="812800"/>
            </a:xfrm>
            <a:custGeom>
              <a:avLst/>
              <a:gdLst/>
              <a:ahLst/>
              <a:cxnLst/>
              <a:rect l="l" t="t" r="r" b="b"/>
              <a:pathLst>
                <a:path w="5784946" h="812800" extrusionOk="0">
                  <a:moveTo>
                    <a:pt x="0" y="0"/>
                  </a:moveTo>
                  <a:lnTo>
                    <a:pt x="5784946" y="0"/>
                  </a:lnTo>
                  <a:lnTo>
                    <a:pt x="5784946" y="812800"/>
                  </a:lnTo>
                  <a:lnTo>
                    <a:pt x="0" y="812800"/>
                  </a:lnTo>
                  <a:close/>
                </a:path>
              </a:pathLst>
            </a:custGeom>
            <a:solidFill>
              <a:srgbClr val="000000"/>
            </a:solidFill>
            <a:ln>
              <a:noFill/>
            </a:ln>
          </p:spPr>
          <p:txBody>
            <a:bodyPr/>
            <a:lstStyle/>
            <a:p>
              <a:endParaRPr lang="en-US"/>
            </a:p>
          </p:txBody>
        </p:sp>
        <p:sp>
          <p:nvSpPr>
            <p:cNvPr id="294" name="Google Shape;294;p34"/>
            <p:cNvSpPr txBox="1"/>
            <p:nvPr/>
          </p:nvSpPr>
          <p:spPr>
            <a:xfrm>
              <a:off x="0" y="-47625"/>
              <a:ext cx="812700" cy="860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95" name="Google Shape;295;p34"/>
          <p:cNvGrpSpPr/>
          <p:nvPr/>
        </p:nvGrpSpPr>
        <p:grpSpPr>
          <a:xfrm>
            <a:off x="1661503" y="2715325"/>
            <a:ext cx="15956325" cy="5117537"/>
            <a:chOff x="0" y="-85725"/>
            <a:chExt cx="21275100" cy="6823383"/>
          </a:xfrm>
        </p:grpSpPr>
        <p:sp>
          <p:nvSpPr>
            <p:cNvPr id="296" name="Google Shape;296;p34"/>
            <p:cNvSpPr txBox="1"/>
            <p:nvPr/>
          </p:nvSpPr>
          <p:spPr>
            <a:xfrm>
              <a:off x="0" y="1504158"/>
              <a:ext cx="21275100" cy="5233500"/>
            </a:xfrm>
            <a:prstGeom prst="rect">
              <a:avLst/>
            </a:prstGeom>
            <a:noFill/>
            <a:ln>
              <a:noFill/>
            </a:ln>
          </p:spPr>
          <p:txBody>
            <a:bodyPr spcFirstLastPara="1" wrap="square" lIns="0" tIns="0" rIns="0" bIns="0" anchor="t" anchorCtr="0">
              <a:spAutoFit/>
            </a:bodyPr>
            <a:lstStyle/>
            <a:p>
              <a:pPr marL="457200" lvl="0" indent="-419100" algn="l" rtl="0">
                <a:lnSpc>
                  <a:spcPct val="154000"/>
                </a:lnSpc>
                <a:spcBef>
                  <a:spcPts val="0"/>
                </a:spcBef>
                <a:spcAft>
                  <a:spcPts val="0"/>
                </a:spcAft>
                <a:buClr>
                  <a:schemeClr val="dk1"/>
                </a:buClr>
                <a:buSzPts val="3000"/>
                <a:buFont typeface="Helvetica Neue"/>
                <a:buChar char="●"/>
              </a:pPr>
              <a:r>
                <a:rPr lang="en-US" sz="3000">
                  <a:solidFill>
                    <a:schemeClr val="dk1"/>
                  </a:solidFill>
                  <a:latin typeface="Helvetica Neue"/>
                  <a:ea typeface="Helvetica Neue"/>
                  <a:cs typeface="Helvetica Neue"/>
                  <a:sym typeface="Helvetica Neue"/>
                </a:rPr>
                <a:t>Think about ethnography as an in-depth participation study of a culture. </a:t>
              </a:r>
              <a:endParaRPr sz="3000">
                <a:solidFill>
                  <a:schemeClr val="dk1"/>
                </a:solidFill>
                <a:latin typeface="Helvetica Neue"/>
                <a:ea typeface="Helvetica Neue"/>
                <a:cs typeface="Helvetica Neue"/>
                <a:sym typeface="Helvetica Neue"/>
              </a:endParaRPr>
            </a:p>
            <a:p>
              <a:pPr marL="457200" lvl="0" indent="-419100" algn="l" rtl="0">
                <a:lnSpc>
                  <a:spcPct val="154000"/>
                </a:lnSpc>
                <a:spcBef>
                  <a:spcPts val="0"/>
                </a:spcBef>
                <a:spcAft>
                  <a:spcPts val="0"/>
                </a:spcAft>
                <a:buClr>
                  <a:schemeClr val="dk1"/>
                </a:buClr>
                <a:buSzPts val="3000"/>
                <a:buFont typeface="Helvetica Neue"/>
                <a:buChar char="●"/>
              </a:pPr>
              <a:r>
                <a:rPr lang="en-US" sz="3000">
                  <a:solidFill>
                    <a:schemeClr val="dk1"/>
                  </a:solidFill>
                  <a:latin typeface="Helvetica Neue"/>
                  <a:ea typeface="Helvetica Neue"/>
                  <a:cs typeface="Helvetica Neue"/>
                  <a:sym typeface="Helvetica Neue"/>
                </a:rPr>
                <a:t>Consider the focus of Margaret Mead’s study in Samoa.</a:t>
              </a:r>
              <a:endParaRPr sz="3000">
                <a:solidFill>
                  <a:schemeClr val="dk1"/>
                </a:solidFill>
                <a:latin typeface="Helvetica Neue"/>
                <a:ea typeface="Helvetica Neue"/>
                <a:cs typeface="Helvetica Neue"/>
                <a:sym typeface="Helvetica Neue"/>
              </a:endParaRPr>
            </a:p>
            <a:p>
              <a:pPr marL="0" marR="0" lvl="0" indent="0" algn="l" rtl="0">
                <a:lnSpc>
                  <a:spcPct val="154000"/>
                </a:lnSpc>
                <a:spcBef>
                  <a:spcPts val="0"/>
                </a:spcBef>
                <a:spcAft>
                  <a:spcPts val="0"/>
                </a:spcAft>
                <a:buNone/>
              </a:pPr>
              <a:endParaRPr sz="3000">
                <a:latin typeface="Helvetica Neue"/>
                <a:ea typeface="Helvetica Neue"/>
                <a:cs typeface="Helvetica Neue"/>
                <a:sym typeface="Helvetica Neue"/>
              </a:endParaRPr>
            </a:p>
            <a:p>
              <a:pPr marL="914400" marR="0" lvl="0" indent="0" algn="l" rtl="0">
                <a:lnSpc>
                  <a:spcPct val="154000"/>
                </a:lnSpc>
                <a:spcBef>
                  <a:spcPts val="0"/>
                </a:spcBef>
                <a:spcAft>
                  <a:spcPts val="0"/>
                </a:spcAft>
                <a:buNone/>
              </a:pPr>
              <a:r>
                <a:rPr lang="en-US" sz="3000" i="0" u="none" strike="noStrike" cap="none">
                  <a:solidFill>
                    <a:srgbClr val="000000"/>
                  </a:solidFill>
                  <a:latin typeface="Helvetica Neue"/>
                  <a:ea typeface="Helvetica Neue"/>
                  <a:cs typeface="Helvetica Neue"/>
                  <a:sym typeface="Helvetica Neue"/>
                </a:rPr>
                <a:t> </a:t>
              </a:r>
              <a:endParaRPr sz="3000">
                <a:latin typeface="Helvetica Neue"/>
                <a:ea typeface="Helvetica Neue"/>
                <a:cs typeface="Helvetica Neue"/>
                <a:sym typeface="Helvetica Neue"/>
              </a:endParaRPr>
            </a:p>
            <a:p>
              <a:pPr marL="914400" marR="0" lvl="0" indent="0" algn="l" rtl="0">
                <a:lnSpc>
                  <a:spcPct val="154000"/>
                </a:lnSpc>
                <a:spcBef>
                  <a:spcPts val="0"/>
                </a:spcBef>
                <a:spcAft>
                  <a:spcPts val="0"/>
                </a:spcAft>
                <a:buNone/>
              </a:pPr>
              <a:endParaRPr sz="3000">
                <a:latin typeface="Helvetica Neue"/>
                <a:ea typeface="Helvetica Neue"/>
                <a:cs typeface="Helvetica Neue"/>
                <a:sym typeface="Helvetica Neue"/>
              </a:endParaRPr>
            </a:p>
            <a:p>
              <a:pPr marL="0" marR="0" lvl="0" indent="0" algn="l" rtl="0">
                <a:lnSpc>
                  <a:spcPct val="154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297" name="Google Shape;297;p34"/>
            <p:cNvSpPr txBox="1"/>
            <p:nvPr/>
          </p:nvSpPr>
          <p:spPr>
            <a:xfrm>
              <a:off x="0" y="-85725"/>
              <a:ext cx="16913700" cy="989700"/>
            </a:xfrm>
            <a:prstGeom prst="rect">
              <a:avLst/>
            </a:prstGeom>
            <a:noFill/>
            <a:ln>
              <a:noFill/>
            </a:ln>
          </p:spPr>
          <p:txBody>
            <a:bodyPr spcFirstLastPara="1" wrap="square" lIns="0" tIns="0" rIns="0" bIns="0" anchor="t" anchorCtr="0">
              <a:spAutoFit/>
            </a:bodyPr>
            <a:lstStyle/>
            <a:p>
              <a:pPr marL="0" marR="0" lvl="0" indent="0" algn="l" rtl="0">
                <a:lnSpc>
                  <a:spcPct val="139995"/>
                </a:lnSpc>
                <a:spcBef>
                  <a:spcPts val="0"/>
                </a:spcBef>
                <a:spcAft>
                  <a:spcPts val="0"/>
                </a:spcAft>
                <a:buNone/>
              </a:pPr>
              <a:r>
                <a:rPr lang="en-US" sz="4823" i="0" u="none" strike="noStrike" cap="none">
                  <a:solidFill>
                    <a:srgbClr val="040303"/>
                  </a:solidFill>
                  <a:latin typeface="Helvetica Neue"/>
                  <a:ea typeface="Helvetica Neue"/>
                  <a:cs typeface="Helvetica Neue"/>
                  <a:sym typeface="Helvetica Neue"/>
                </a:rPr>
                <a:t>Let's </a:t>
              </a:r>
              <a:r>
                <a:rPr lang="en-US" sz="4823">
                  <a:solidFill>
                    <a:srgbClr val="040303"/>
                  </a:solidFill>
                  <a:latin typeface="Helvetica Neue"/>
                  <a:ea typeface="Helvetica Neue"/>
                  <a:cs typeface="Helvetica Neue"/>
                  <a:sym typeface="Helvetica Neue"/>
                </a:rPr>
                <a:t>put</a:t>
              </a:r>
              <a:r>
                <a:rPr lang="en-US" sz="4823" i="0" u="none" strike="noStrike" cap="none">
                  <a:solidFill>
                    <a:srgbClr val="040303"/>
                  </a:solidFill>
                  <a:latin typeface="Helvetica Neue"/>
                  <a:ea typeface="Helvetica Neue"/>
                  <a:cs typeface="Helvetica Neue"/>
                  <a:sym typeface="Helvetica Neue"/>
                </a:rPr>
                <a:t> this all together! </a:t>
              </a:r>
              <a:endParaRPr sz="2200">
                <a:latin typeface="Helvetica Neue"/>
                <a:ea typeface="Helvetica Neue"/>
                <a:cs typeface="Helvetica Neue"/>
                <a:sym typeface="Helvetica Neue"/>
              </a:endParaRPr>
            </a:p>
          </p:txBody>
        </p:sp>
      </p:grpSp>
      <p:sp>
        <p:nvSpPr>
          <p:cNvPr id="298" name="Google Shape;298;p34"/>
          <p:cNvSpPr/>
          <p:nvPr/>
        </p:nvSpPr>
        <p:spPr>
          <a:xfrm rot="2181239">
            <a:off x="-1994211" y="7133376"/>
            <a:ext cx="7311839" cy="2388534"/>
          </a:xfrm>
          <a:custGeom>
            <a:avLst/>
            <a:gdLst/>
            <a:ahLst/>
            <a:cxnLst/>
            <a:rect l="l" t="t" r="r" b="b"/>
            <a:pathLst>
              <a:path w="7315200" h="2389632" extrusionOk="0">
                <a:moveTo>
                  <a:pt x="0" y="0"/>
                </a:moveTo>
                <a:lnTo>
                  <a:pt x="7315200" y="0"/>
                </a:lnTo>
                <a:lnTo>
                  <a:pt x="7315200" y="2389632"/>
                </a:lnTo>
                <a:lnTo>
                  <a:pt x="0" y="2389632"/>
                </a:lnTo>
                <a:lnTo>
                  <a:pt x="0" y="0"/>
                </a:lnTo>
                <a:close/>
              </a:path>
            </a:pathLst>
          </a:custGeom>
          <a:blipFill rotWithShape="1">
            <a:blip r:embed="rId4">
              <a:alphaModFix/>
            </a:blip>
            <a:stretch>
              <a:fillRect/>
            </a:stretch>
          </a:blipFill>
          <a:ln>
            <a:noFill/>
          </a:ln>
        </p:spPr>
        <p:txBody>
          <a:bodyPr/>
          <a:lstStyle/>
          <a:p>
            <a:endParaRPr lang="en-US"/>
          </a:p>
        </p:txBody>
      </p:sp>
      <p:sp>
        <p:nvSpPr>
          <p:cNvPr id="299" name="Google Shape;299;p34"/>
          <p:cNvSpPr txBox="1"/>
          <p:nvPr/>
        </p:nvSpPr>
        <p:spPr>
          <a:xfrm>
            <a:off x="649018" y="600936"/>
            <a:ext cx="9816000" cy="1508400"/>
          </a:xfrm>
          <a:prstGeom prst="rect">
            <a:avLst/>
          </a:prstGeom>
          <a:noFill/>
          <a:ln>
            <a:noFill/>
          </a:ln>
        </p:spPr>
        <p:txBody>
          <a:bodyPr spcFirstLastPara="1" wrap="square" lIns="0" tIns="0" rIns="0" bIns="0" anchor="t" anchorCtr="0">
            <a:spAutoFit/>
          </a:bodyPr>
          <a:lstStyle/>
          <a:p>
            <a:pPr marL="0" marR="0" lvl="0" indent="0" algn="l" rtl="0">
              <a:lnSpc>
                <a:spcPct val="102000"/>
              </a:lnSpc>
              <a:spcBef>
                <a:spcPts val="0"/>
              </a:spcBef>
              <a:spcAft>
                <a:spcPts val="0"/>
              </a:spcAft>
              <a:buNone/>
            </a:pPr>
            <a:r>
              <a:rPr lang="en-US" sz="7200">
                <a:solidFill>
                  <a:srgbClr val="F9F9F4"/>
                </a:solidFill>
                <a:latin typeface="Georgia"/>
                <a:ea typeface="Georgia"/>
                <a:cs typeface="Georgia"/>
                <a:sym typeface="Georgia"/>
              </a:rPr>
              <a:t>Wrap-Up</a:t>
            </a:r>
            <a:r>
              <a:rPr lang="en-US" sz="7200" i="0" u="none" strike="noStrike" cap="none">
                <a:solidFill>
                  <a:srgbClr val="F9F9F4"/>
                </a:solidFill>
                <a:latin typeface="Georgia"/>
                <a:ea typeface="Georgia"/>
                <a:cs typeface="Georgia"/>
                <a:sym typeface="Georgia"/>
              </a:rPr>
              <a:t> </a:t>
            </a:r>
            <a:r>
              <a:rPr lang="en-US" sz="9800" i="0" u="none" strike="noStrike" cap="none">
                <a:solidFill>
                  <a:srgbClr val="F9F9F4"/>
                </a:solidFill>
                <a:latin typeface="Georgia"/>
                <a:ea typeface="Georgia"/>
                <a:cs typeface="Georgia"/>
                <a:sym typeface="Georgia"/>
              </a:rPr>
              <a:t> </a:t>
            </a:r>
            <a:endParaRPr>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176"/>
        <p:cNvGrpSpPr/>
        <p:nvPr/>
      </p:nvGrpSpPr>
      <p:grpSpPr>
        <a:xfrm>
          <a:off x="0" y="0"/>
          <a:ext cx="0" cy="0"/>
          <a:chOff x="0" y="0"/>
          <a:chExt cx="0" cy="0"/>
        </a:xfrm>
      </p:grpSpPr>
      <p:sp>
        <p:nvSpPr>
          <p:cNvPr id="177" name="Google Shape;177;p26"/>
          <p:cNvSpPr/>
          <p:nvPr/>
        </p:nvSpPr>
        <p:spPr>
          <a:xfrm>
            <a:off x="0" y="-1052744"/>
            <a:ext cx="8181739" cy="6340848"/>
          </a:xfrm>
          <a:custGeom>
            <a:avLst/>
            <a:gdLst/>
            <a:ahLst/>
            <a:cxnLst/>
            <a:rect l="l" t="t" r="r" b="b"/>
            <a:pathLst>
              <a:path w="8181739" h="6340848" extrusionOk="0">
                <a:moveTo>
                  <a:pt x="0" y="0"/>
                </a:moveTo>
                <a:lnTo>
                  <a:pt x="8181739" y="0"/>
                </a:lnTo>
                <a:lnTo>
                  <a:pt x="8181739" y="6340847"/>
                </a:lnTo>
                <a:lnTo>
                  <a:pt x="0" y="6340847"/>
                </a:lnTo>
                <a:lnTo>
                  <a:pt x="0" y="0"/>
                </a:lnTo>
                <a:close/>
              </a:path>
            </a:pathLst>
          </a:custGeom>
          <a:blipFill rotWithShape="1">
            <a:blip r:embed="rId3">
              <a:alphaModFix/>
            </a:blip>
            <a:stretch>
              <a:fillRect/>
            </a:stretch>
          </a:blipFill>
          <a:ln>
            <a:noFill/>
          </a:ln>
        </p:spPr>
        <p:txBody>
          <a:bodyPr/>
          <a:lstStyle/>
          <a:p>
            <a:endParaRPr lang="en-US"/>
          </a:p>
        </p:txBody>
      </p:sp>
      <p:sp>
        <p:nvSpPr>
          <p:cNvPr id="178" name="Google Shape;178;p26"/>
          <p:cNvSpPr/>
          <p:nvPr/>
        </p:nvSpPr>
        <p:spPr>
          <a:xfrm>
            <a:off x="14234538" y="9011179"/>
            <a:ext cx="3024762" cy="494242"/>
          </a:xfrm>
          <a:custGeom>
            <a:avLst/>
            <a:gdLst/>
            <a:ahLst/>
            <a:cxnLst/>
            <a:rect l="l" t="t" r="r" b="b"/>
            <a:pathLst>
              <a:path w="3024762" h="494242" extrusionOk="0">
                <a:moveTo>
                  <a:pt x="0" y="0"/>
                </a:moveTo>
                <a:lnTo>
                  <a:pt x="3024762" y="0"/>
                </a:lnTo>
                <a:lnTo>
                  <a:pt x="3024762" y="494242"/>
                </a:lnTo>
                <a:lnTo>
                  <a:pt x="0" y="494242"/>
                </a:lnTo>
                <a:lnTo>
                  <a:pt x="0" y="0"/>
                </a:lnTo>
                <a:close/>
              </a:path>
            </a:pathLst>
          </a:custGeom>
          <a:blipFill rotWithShape="1">
            <a:blip r:embed="rId4">
              <a:alphaModFix/>
            </a:blip>
            <a:stretch>
              <a:fillRect/>
            </a:stretch>
          </a:blipFill>
          <a:ln>
            <a:noFill/>
          </a:ln>
        </p:spPr>
        <p:txBody>
          <a:bodyPr/>
          <a:lstStyle/>
          <a:p>
            <a:endParaRPr lang="en-US"/>
          </a:p>
        </p:txBody>
      </p:sp>
      <p:sp>
        <p:nvSpPr>
          <p:cNvPr id="179" name="Google Shape;179;p26"/>
          <p:cNvSpPr txBox="1"/>
          <p:nvPr/>
        </p:nvSpPr>
        <p:spPr>
          <a:xfrm>
            <a:off x="3283176" y="945961"/>
            <a:ext cx="9934800" cy="1570200"/>
          </a:xfrm>
          <a:prstGeom prst="rect">
            <a:avLst/>
          </a:prstGeom>
          <a:noFill/>
          <a:ln>
            <a:noFill/>
          </a:ln>
        </p:spPr>
        <p:txBody>
          <a:bodyPr spcFirstLastPara="1" wrap="square" lIns="0" tIns="0" rIns="0" bIns="0" anchor="t" anchorCtr="0">
            <a:spAutoFit/>
          </a:bodyPr>
          <a:lstStyle/>
          <a:p>
            <a:pPr marL="0" marR="0" lvl="0" indent="0" algn="l" rtl="0">
              <a:lnSpc>
                <a:spcPct val="101999"/>
              </a:lnSpc>
              <a:spcBef>
                <a:spcPts val="0"/>
              </a:spcBef>
              <a:spcAft>
                <a:spcPts val="0"/>
              </a:spcAft>
              <a:buNone/>
            </a:pPr>
            <a:r>
              <a:rPr lang="en-US" sz="10202" i="0" u="none" strike="noStrike" cap="none">
                <a:solidFill>
                  <a:srgbClr val="040303"/>
                </a:solidFill>
                <a:latin typeface="Helvetica Neue"/>
                <a:ea typeface="Helvetica Neue"/>
                <a:cs typeface="Helvetica Neue"/>
                <a:sym typeface="Helvetica Neue"/>
              </a:rPr>
              <a:t>Overview</a:t>
            </a:r>
            <a:endParaRPr>
              <a:latin typeface="Helvetica Neue"/>
              <a:ea typeface="Helvetica Neue"/>
              <a:cs typeface="Helvetica Neue"/>
              <a:sym typeface="Helvetica Neue"/>
            </a:endParaRPr>
          </a:p>
        </p:txBody>
      </p:sp>
      <p:sp>
        <p:nvSpPr>
          <p:cNvPr id="180" name="Google Shape;180;p26"/>
          <p:cNvSpPr txBox="1"/>
          <p:nvPr/>
        </p:nvSpPr>
        <p:spPr>
          <a:xfrm>
            <a:off x="4449325" y="2734275"/>
            <a:ext cx="10871700" cy="6276900"/>
          </a:xfrm>
          <a:prstGeom prst="rect">
            <a:avLst/>
          </a:prstGeom>
          <a:noFill/>
          <a:ln>
            <a:noFill/>
          </a:ln>
        </p:spPr>
        <p:txBody>
          <a:bodyPr spcFirstLastPara="1" wrap="square" lIns="0" tIns="0" rIns="0" bIns="0" anchor="t" anchorCtr="0">
            <a:spAutoFit/>
          </a:bodyPr>
          <a:lstStyle/>
          <a:p>
            <a:pPr marL="0" marR="0" lvl="0" indent="0" algn="l" rtl="0">
              <a:lnSpc>
                <a:spcPct val="178992"/>
              </a:lnSpc>
              <a:spcBef>
                <a:spcPts val="0"/>
              </a:spcBef>
              <a:spcAft>
                <a:spcPts val="0"/>
              </a:spcAft>
              <a:buNone/>
            </a:pPr>
            <a:r>
              <a:rPr lang="en-US" sz="4000" b="1">
                <a:solidFill>
                  <a:srgbClr val="040303"/>
                </a:solidFill>
                <a:latin typeface="Helvetica Neue"/>
                <a:ea typeface="Helvetica Neue"/>
                <a:cs typeface="Helvetica Neue"/>
                <a:sym typeface="Helvetica Neue"/>
              </a:rPr>
              <a:t>Topics </a:t>
            </a:r>
            <a:endParaRPr sz="4000" b="1">
              <a:solidFill>
                <a:srgbClr val="040303"/>
              </a:solidFill>
              <a:latin typeface="Helvetica Neue"/>
              <a:ea typeface="Helvetica Neue"/>
              <a:cs typeface="Helvetica Neue"/>
              <a:sym typeface="Helvetica Neue"/>
            </a:endParaRPr>
          </a:p>
          <a:p>
            <a:pPr marL="457200" lvl="0" indent="-406400" algn="l" rtl="0">
              <a:lnSpc>
                <a:spcPct val="178992"/>
              </a:lnSpc>
              <a:spcBef>
                <a:spcPts val="0"/>
              </a:spcBef>
              <a:spcAft>
                <a:spcPts val="0"/>
              </a:spcAft>
              <a:buClr>
                <a:srgbClr val="040303"/>
              </a:buClr>
              <a:buSzPts val="2800"/>
              <a:buFont typeface="Helvetica Neue"/>
              <a:buChar char="●"/>
            </a:pPr>
            <a:r>
              <a:rPr lang="en-US" sz="2800">
                <a:solidFill>
                  <a:srgbClr val="040303"/>
                </a:solidFill>
                <a:latin typeface="Helvetica Neue"/>
                <a:ea typeface="Helvetica Neue"/>
                <a:cs typeface="Helvetica Neue"/>
                <a:sym typeface="Helvetica Neue"/>
              </a:rPr>
              <a:t>The field of ethnography </a:t>
            </a:r>
            <a:endParaRPr sz="2800">
              <a:solidFill>
                <a:srgbClr val="040303"/>
              </a:solidFill>
              <a:latin typeface="Helvetica Neue"/>
              <a:ea typeface="Helvetica Neue"/>
              <a:cs typeface="Helvetica Neue"/>
              <a:sym typeface="Helvetica Neue"/>
            </a:endParaRPr>
          </a:p>
          <a:p>
            <a:pPr marL="457200" lvl="0" indent="-406400" algn="l" rtl="0">
              <a:lnSpc>
                <a:spcPct val="178992"/>
              </a:lnSpc>
              <a:spcBef>
                <a:spcPts val="0"/>
              </a:spcBef>
              <a:spcAft>
                <a:spcPts val="0"/>
              </a:spcAft>
              <a:buClr>
                <a:srgbClr val="040303"/>
              </a:buClr>
              <a:buSzPts val="2800"/>
              <a:buFont typeface="Helvetica Neue"/>
              <a:buChar char="●"/>
            </a:pPr>
            <a:r>
              <a:rPr lang="en-US" sz="2800">
                <a:solidFill>
                  <a:srgbClr val="040303"/>
                </a:solidFill>
                <a:latin typeface="Helvetica Neue"/>
                <a:ea typeface="Helvetica Neue"/>
                <a:cs typeface="Helvetica Neue"/>
                <a:sym typeface="Helvetica Neue"/>
              </a:rPr>
              <a:t>Margaret Mead’s ethnographic study of Samoan culture</a:t>
            </a:r>
            <a:endParaRPr sz="2800">
              <a:solidFill>
                <a:srgbClr val="040303"/>
              </a:solidFill>
              <a:latin typeface="Helvetica Neue"/>
              <a:ea typeface="Helvetica Neue"/>
              <a:cs typeface="Helvetica Neue"/>
              <a:sym typeface="Helvetica Neue"/>
            </a:endParaRPr>
          </a:p>
          <a:p>
            <a:pPr marL="0" lvl="0" indent="0" algn="l" rtl="0">
              <a:lnSpc>
                <a:spcPct val="178992"/>
              </a:lnSpc>
              <a:spcBef>
                <a:spcPts val="0"/>
              </a:spcBef>
              <a:spcAft>
                <a:spcPts val="0"/>
              </a:spcAft>
              <a:buNone/>
            </a:pPr>
            <a:r>
              <a:rPr lang="en-US" sz="4000" b="1">
                <a:solidFill>
                  <a:srgbClr val="040303"/>
                </a:solidFill>
                <a:latin typeface="Helvetica Neue"/>
                <a:ea typeface="Helvetica Neue"/>
                <a:cs typeface="Helvetica Neue"/>
                <a:sym typeface="Helvetica Neue"/>
              </a:rPr>
              <a:t>Unit Learning Objectives</a:t>
            </a:r>
            <a:r>
              <a:rPr lang="en-US" sz="4000">
                <a:solidFill>
                  <a:srgbClr val="040303"/>
                </a:solidFill>
                <a:latin typeface="Helvetica Neue"/>
                <a:ea typeface="Helvetica Neue"/>
                <a:cs typeface="Helvetica Neue"/>
                <a:sym typeface="Helvetica Neue"/>
              </a:rPr>
              <a:t> </a:t>
            </a:r>
            <a:endParaRPr sz="4000">
              <a:solidFill>
                <a:srgbClr val="040303"/>
              </a:solidFill>
              <a:latin typeface="Helvetica Neue"/>
              <a:ea typeface="Helvetica Neue"/>
              <a:cs typeface="Helvetica Neue"/>
              <a:sym typeface="Helvetica Neue"/>
            </a:endParaRPr>
          </a:p>
          <a:p>
            <a:pPr marL="457200" lvl="0" indent="-406400" algn="l" rtl="0">
              <a:lnSpc>
                <a:spcPct val="178992"/>
              </a:lnSpc>
              <a:spcBef>
                <a:spcPts val="0"/>
              </a:spcBef>
              <a:spcAft>
                <a:spcPts val="0"/>
              </a:spcAft>
              <a:buClr>
                <a:srgbClr val="040303"/>
              </a:buClr>
              <a:buSzPts val="2800"/>
              <a:buFont typeface="Helvetica Neue"/>
              <a:buChar char="●"/>
            </a:pPr>
            <a:r>
              <a:rPr lang="en-US" sz="2800">
                <a:solidFill>
                  <a:srgbClr val="040303"/>
                </a:solidFill>
                <a:latin typeface="Helvetica Neue"/>
                <a:ea typeface="Helvetica Neue"/>
                <a:cs typeface="Helvetica Neue"/>
                <a:sym typeface="Helvetica Neue"/>
              </a:rPr>
              <a:t>Define the processes of ethnographic fieldwork</a:t>
            </a:r>
            <a:endParaRPr sz="2800">
              <a:solidFill>
                <a:srgbClr val="040303"/>
              </a:solidFill>
              <a:latin typeface="Helvetica Neue"/>
              <a:ea typeface="Helvetica Neue"/>
              <a:cs typeface="Helvetica Neue"/>
              <a:sym typeface="Helvetica Neue"/>
            </a:endParaRPr>
          </a:p>
          <a:p>
            <a:pPr marL="457200" lvl="0" indent="-406400" algn="l" rtl="0">
              <a:lnSpc>
                <a:spcPct val="178992"/>
              </a:lnSpc>
              <a:spcBef>
                <a:spcPts val="0"/>
              </a:spcBef>
              <a:spcAft>
                <a:spcPts val="0"/>
              </a:spcAft>
              <a:buClr>
                <a:srgbClr val="040303"/>
              </a:buClr>
              <a:buSzPts val="2800"/>
              <a:buFont typeface="Helvetica Neue"/>
              <a:buChar char="●"/>
            </a:pPr>
            <a:r>
              <a:rPr lang="en-US" sz="2800">
                <a:solidFill>
                  <a:srgbClr val="040303"/>
                </a:solidFill>
                <a:latin typeface="Helvetica Neue"/>
                <a:ea typeface="Helvetica Neue"/>
                <a:cs typeface="Helvetica Neue"/>
                <a:sym typeface="Helvetica Neue"/>
              </a:rPr>
              <a:t>Analyze the impact of Mead’s ethnographic work and findings in Samoa</a:t>
            </a:r>
            <a:endParaRPr sz="2800">
              <a:solidFill>
                <a:srgbClr val="040303"/>
              </a:solidFill>
              <a:latin typeface="Helvetica Neue"/>
              <a:ea typeface="Helvetica Neue"/>
              <a:cs typeface="Helvetica Neue"/>
              <a:sym typeface="Helvetica Neue"/>
            </a:endParaRPr>
          </a:p>
          <a:p>
            <a:pPr marL="1371600" marR="0" lvl="0" indent="0" algn="l" rtl="0">
              <a:lnSpc>
                <a:spcPct val="140000"/>
              </a:lnSpc>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88"/>
        <p:cNvGrpSpPr/>
        <p:nvPr/>
      </p:nvGrpSpPr>
      <p:grpSpPr>
        <a:xfrm>
          <a:off x="0" y="0"/>
          <a:ext cx="0" cy="0"/>
          <a:chOff x="0" y="0"/>
          <a:chExt cx="0" cy="0"/>
        </a:xfrm>
      </p:grpSpPr>
      <p:grpSp>
        <p:nvGrpSpPr>
          <p:cNvPr id="189" name="Google Shape;189;p27"/>
          <p:cNvGrpSpPr/>
          <p:nvPr/>
        </p:nvGrpSpPr>
        <p:grpSpPr>
          <a:xfrm>
            <a:off x="1028700" y="1062602"/>
            <a:ext cx="16230707" cy="7981023"/>
            <a:chOff x="0" y="-47625"/>
            <a:chExt cx="4274726" cy="2101984"/>
          </a:xfrm>
        </p:grpSpPr>
        <p:sp>
          <p:nvSpPr>
            <p:cNvPr id="190" name="Google Shape;190;p27"/>
            <p:cNvSpPr/>
            <p:nvPr/>
          </p:nvSpPr>
          <p:spPr>
            <a:xfrm>
              <a:off x="0" y="0"/>
              <a:ext cx="4274726" cy="2054359"/>
            </a:xfrm>
            <a:custGeom>
              <a:avLst/>
              <a:gdLst/>
              <a:ahLst/>
              <a:cxnLst/>
              <a:rect l="l" t="t" r="r" b="b"/>
              <a:pathLst>
                <a:path w="4274726" h="2054359" extrusionOk="0">
                  <a:moveTo>
                    <a:pt x="0" y="0"/>
                  </a:moveTo>
                  <a:lnTo>
                    <a:pt x="4274726" y="0"/>
                  </a:lnTo>
                  <a:lnTo>
                    <a:pt x="4274726" y="2054359"/>
                  </a:lnTo>
                  <a:lnTo>
                    <a:pt x="0" y="2054359"/>
                  </a:lnTo>
                  <a:close/>
                </a:path>
              </a:pathLst>
            </a:custGeom>
            <a:solidFill>
              <a:srgbClr val="000000">
                <a:alpha val="0"/>
              </a:srgbClr>
            </a:solidFill>
            <a:ln w="38100" cap="flat" cmpd="sng">
              <a:solidFill>
                <a:srgbClr val="F9F9F4"/>
              </a:solidFill>
              <a:prstDash val="solid"/>
              <a:round/>
              <a:headEnd type="none" w="sm" len="sm"/>
              <a:tailEnd type="none" w="sm" len="sm"/>
            </a:ln>
          </p:spPr>
          <p:txBody>
            <a:bodyPr/>
            <a:lstStyle/>
            <a:p>
              <a:endParaRPr lang="en-US"/>
            </a:p>
          </p:txBody>
        </p:sp>
        <p:sp>
          <p:nvSpPr>
            <p:cNvPr id="191" name="Google Shape;191;p27"/>
            <p:cNvSpPr txBox="1"/>
            <p:nvPr/>
          </p:nvSpPr>
          <p:spPr>
            <a:xfrm>
              <a:off x="0" y="-47625"/>
              <a:ext cx="812700" cy="860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92" name="Google Shape;192;p27"/>
          <p:cNvSpPr txBox="1"/>
          <p:nvPr/>
        </p:nvSpPr>
        <p:spPr>
          <a:xfrm>
            <a:off x="2557900" y="4050738"/>
            <a:ext cx="13172100" cy="3324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Clr>
                <a:schemeClr val="dk1"/>
              </a:buClr>
              <a:buSzPts val="1100"/>
              <a:buFont typeface="Arial"/>
              <a:buNone/>
            </a:pPr>
            <a:r>
              <a:rPr lang="en-US" sz="3600">
                <a:solidFill>
                  <a:schemeClr val="lt2"/>
                </a:solidFill>
              </a:rPr>
              <a:t>In this unit (to accompany the SAPIENS podcast S6E2), students will learn through Mead’s fieldwork examining Samoan culture the facets of ethnography, and the impact that Mead’s work made in the field. By examining the cultural findings from Mead’s work in Samoa, students will be able to analyze the bigger picture of her impact through an anthropological lens. </a:t>
            </a:r>
            <a:endParaRPr sz="3600">
              <a:solidFill>
                <a:schemeClr val="lt2"/>
              </a:solidFill>
              <a:latin typeface="Helvetica Neue"/>
              <a:ea typeface="Helvetica Neue"/>
              <a:cs typeface="Helvetica Neue"/>
              <a:sym typeface="Helvetica Neue"/>
            </a:endParaRPr>
          </a:p>
        </p:txBody>
      </p:sp>
      <p:grpSp>
        <p:nvGrpSpPr>
          <p:cNvPr id="193" name="Google Shape;193;p27"/>
          <p:cNvGrpSpPr/>
          <p:nvPr/>
        </p:nvGrpSpPr>
        <p:grpSpPr>
          <a:xfrm>
            <a:off x="1028700" y="333523"/>
            <a:ext cx="16230707" cy="3266853"/>
            <a:chOff x="0" y="-47625"/>
            <a:chExt cx="4274726" cy="860400"/>
          </a:xfrm>
        </p:grpSpPr>
        <p:sp>
          <p:nvSpPr>
            <p:cNvPr id="194" name="Google Shape;194;p27"/>
            <p:cNvSpPr/>
            <p:nvPr/>
          </p:nvSpPr>
          <p:spPr>
            <a:xfrm>
              <a:off x="0" y="0"/>
              <a:ext cx="4274726" cy="270933"/>
            </a:xfrm>
            <a:custGeom>
              <a:avLst/>
              <a:gdLst/>
              <a:ahLst/>
              <a:cxnLst/>
              <a:rect l="l" t="t" r="r" b="b"/>
              <a:pathLst>
                <a:path w="4274726" h="270933" extrusionOk="0">
                  <a:moveTo>
                    <a:pt x="0" y="0"/>
                  </a:moveTo>
                  <a:lnTo>
                    <a:pt x="4274726" y="0"/>
                  </a:lnTo>
                  <a:lnTo>
                    <a:pt x="4274726" y="270933"/>
                  </a:lnTo>
                  <a:lnTo>
                    <a:pt x="0" y="270933"/>
                  </a:lnTo>
                  <a:close/>
                </a:path>
              </a:pathLst>
            </a:custGeom>
            <a:solidFill>
              <a:srgbClr val="F9F9F4"/>
            </a:solidFill>
            <a:ln>
              <a:noFill/>
            </a:ln>
          </p:spPr>
          <p:txBody>
            <a:bodyPr/>
            <a:lstStyle/>
            <a:p>
              <a:endParaRPr lang="en-US"/>
            </a:p>
          </p:txBody>
        </p:sp>
        <p:sp>
          <p:nvSpPr>
            <p:cNvPr id="195" name="Google Shape;195;p27"/>
            <p:cNvSpPr txBox="1"/>
            <p:nvPr/>
          </p:nvSpPr>
          <p:spPr>
            <a:xfrm>
              <a:off x="0" y="-47625"/>
              <a:ext cx="812700" cy="860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196" name="Google Shape;196;p27"/>
          <p:cNvCxnSpPr/>
          <p:nvPr/>
        </p:nvCxnSpPr>
        <p:spPr>
          <a:xfrm>
            <a:off x="7648026" y="7674025"/>
            <a:ext cx="2991900" cy="0"/>
          </a:xfrm>
          <a:prstGeom prst="straightConnector1">
            <a:avLst/>
          </a:prstGeom>
          <a:noFill/>
          <a:ln w="38100" cap="flat" cmpd="sng">
            <a:solidFill>
              <a:srgbClr val="F9F9F4"/>
            </a:solidFill>
            <a:prstDash val="solid"/>
            <a:round/>
            <a:headEnd type="none" w="sm" len="sm"/>
            <a:tailEnd type="none" w="sm" len="sm"/>
          </a:ln>
        </p:spPr>
      </p:cxnSp>
      <p:sp>
        <p:nvSpPr>
          <p:cNvPr id="197" name="Google Shape;197;p27"/>
          <p:cNvSpPr/>
          <p:nvPr/>
        </p:nvSpPr>
        <p:spPr>
          <a:xfrm>
            <a:off x="14294953" y="9402008"/>
            <a:ext cx="2964347" cy="510969"/>
          </a:xfrm>
          <a:custGeom>
            <a:avLst/>
            <a:gdLst/>
            <a:ahLst/>
            <a:cxnLst/>
            <a:rect l="l" t="t" r="r" b="b"/>
            <a:pathLst>
              <a:path w="2964347" h="510969" extrusionOk="0">
                <a:moveTo>
                  <a:pt x="0" y="0"/>
                </a:moveTo>
                <a:lnTo>
                  <a:pt x="2964347" y="0"/>
                </a:lnTo>
                <a:lnTo>
                  <a:pt x="2964347" y="510970"/>
                </a:lnTo>
                <a:lnTo>
                  <a:pt x="0" y="510970"/>
                </a:lnTo>
                <a:lnTo>
                  <a:pt x="0" y="0"/>
                </a:lnTo>
                <a:close/>
              </a:path>
            </a:pathLst>
          </a:custGeom>
          <a:blipFill rotWithShape="1">
            <a:blip r:embed="rId3">
              <a:alphaModFix/>
            </a:blip>
            <a:stretch>
              <a:fillRect/>
            </a:stretch>
          </a:blipFill>
          <a:ln>
            <a:noFill/>
          </a:ln>
        </p:spPr>
        <p:txBody>
          <a:bodyPr/>
          <a:lstStyle/>
          <a:p>
            <a:endParaRPr lang="en-US"/>
          </a:p>
        </p:txBody>
      </p:sp>
      <p:sp>
        <p:nvSpPr>
          <p:cNvPr id="198" name="Google Shape;198;p27"/>
          <p:cNvSpPr txBox="1"/>
          <p:nvPr/>
        </p:nvSpPr>
        <p:spPr>
          <a:xfrm>
            <a:off x="2803605" y="2414354"/>
            <a:ext cx="12680700" cy="1338000"/>
          </a:xfrm>
          <a:prstGeom prst="rect">
            <a:avLst/>
          </a:prstGeom>
          <a:noFill/>
          <a:ln>
            <a:noFill/>
          </a:ln>
        </p:spPr>
        <p:txBody>
          <a:bodyPr spcFirstLastPara="1" wrap="square" lIns="0" tIns="0" rIns="0" bIns="0" anchor="t" anchorCtr="0">
            <a:spAutoFit/>
          </a:bodyPr>
          <a:lstStyle/>
          <a:p>
            <a:pPr marL="0" marR="0" lvl="0" indent="0" algn="ctr" rtl="0">
              <a:lnSpc>
                <a:spcPct val="102001"/>
              </a:lnSpc>
              <a:spcBef>
                <a:spcPts val="0"/>
              </a:spcBef>
              <a:spcAft>
                <a:spcPts val="0"/>
              </a:spcAft>
              <a:buNone/>
            </a:pPr>
            <a:r>
              <a:rPr lang="en-US" sz="8692" i="0" u="none" strike="noStrike" cap="none">
                <a:solidFill>
                  <a:srgbClr val="F9F9F4"/>
                </a:solidFill>
                <a:latin typeface="Georgia"/>
                <a:ea typeface="Georgia"/>
                <a:cs typeface="Georgia"/>
                <a:sym typeface="Georgia"/>
              </a:rPr>
              <a:t>Introduction</a:t>
            </a:r>
            <a:endParaRPr>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40303"/>
        </a:solidFill>
        <a:effectLst/>
      </p:bgPr>
    </p:bg>
    <p:spTree>
      <p:nvGrpSpPr>
        <p:cNvPr id="1" name="Shape 202"/>
        <p:cNvGrpSpPr/>
        <p:nvPr/>
      </p:nvGrpSpPr>
      <p:grpSpPr>
        <a:xfrm>
          <a:off x="0" y="0"/>
          <a:ext cx="0" cy="0"/>
          <a:chOff x="0" y="0"/>
          <a:chExt cx="0" cy="0"/>
        </a:xfrm>
      </p:grpSpPr>
      <p:sp>
        <p:nvSpPr>
          <p:cNvPr id="203" name="Google Shape;203;p28"/>
          <p:cNvSpPr/>
          <p:nvPr/>
        </p:nvSpPr>
        <p:spPr>
          <a:xfrm>
            <a:off x="13993898" y="9175958"/>
            <a:ext cx="3547858" cy="611550"/>
          </a:xfrm>
          <a:custGeom>
            <a:avLst/>
            <a:gdLst/>
            <a:ahLst/>
            <a:cxnLst/>
            <a:rect l="l" t="t" r="r" b="b"/>
            <a:pathLst>
              <a:path w="3547858" h="611550" extrusionOk="0">
                <a:moveTo>
                  <a:pt x="0" y="0"/>
                </a:moveTo>
                <a:lnTo>
                  <a:pt x="3547859" y="0"/>
                </a:lnTo>
                <a:lnTo>
                  <a:pt x="3547859" y="611550"/>
                </a:lnTo>
                <a:lnTo>
                  <a:pt x="0" y="611550"/>
                </a:lnTo>
                <a:lnTo>
                  <a:pt x="0" y="0"/>
                </a:lnTo>
                <a:close/>
              </a:path>
            </a:pathLst>
          </a:custGeom>
          <a:blipFill rotWithShape="1">
            <a:blip r:embed="rId3">
              <a:alphaModFix/>
            </a:blip>
            <a:stretch>
              <a:fillRect/>
            </a:stretch>
          </a:blipFill>
          <a:ln>
            <a:noFill/>
          </a:ln>
        </p:spPr>
        <p:txBody>
          <a:bodyPr/>
          <a:lstStyle/>
          <a:p>
            <a:endParaRPr lang="en-US"/>
          </a:p>
        </p:txBody>
      </p:sp>
      <p:grpSp>
        <p:nvGrpSpPr>
          <p:cNvPr id="204" name="Google Shape;204;p28"/>
          <p:cNvGrpSpPr/>
          <p:nvPr/>
        </p:nvGrpSpPr>
        <p:grpSpPr>
          <a:xfrm>
            <a:off x="-129225" y="-1463974"/>
            <a:ext cx="18526442" cy="3745239"/>
            <a:chOff x="0" y="-47625"/>
            <a:chExt cx="6057164" cy="986394"/>
          </a:xfrm>
        </p:grpSpPr>
        <p:sp>
          <p:nvSpPr>
            <p:cNvPr id="205" name="Google Shape;205;p28"/>
            <p:cNvSpPr/>
            <p:nvPr/>
          </p:nvSpPr>
          <p:spPr>
            <a:xfrm>
              <a:off x="0" y="0"/>
              <a:ext cx="6057164" cy="938769"/>
            </a:xfrm>
            <a:custGeom>
              <a:avLst/>
              <a:gdLst/>
              <a:ahLst/>
              <a:cxnLst/>
              <a:rect l="l" t="t" r="r" b="b"/>
              <a:pathLst>
                <a:path w="6057164" h="938769" extrusionOk="0">
                  <a:moveTo>
                    <a:pt x="0" y="0"/>
                  </a:moveTo>
                  <a:lnTo>
                    <a:pt x="6057164" y="0"/>
                  </a:lnTo>
                  <a:lnTo>
                    <a:pt x="6057164" y="938769"/>
                  </a:lnTo>
                  <a:lnTo>
                    <a:pt x="0" y="938769"/>
                  </a:lnTo>
                  <a:close/>
                </a:path>
              </a:pathLst>
            </a:custGeom>
            <a:solidFill>
              <a:srgbClr val="F9F9F4"/>
            </a:solidFill>
            <a:ln>
              <a:noFill/>
            </a:ln>
          </p:spPr>
          <p:txBody>
            <a:bodyPr/>
            <a:lstStyle/>
            <a:p>
              <a:endParaRPr lang="en-US"/>
            </a:p>
          </p:txBody>
        </p:sp>
        <p:sp>
          <p:nvSpPr>
            <p:cNvPr id="206" name="Google Shape;206;p28"/>
            <p:cNvSpPr txBox="1"/>
            <p:nvPr/>
          </p:nvSpPr>
          <p:spPr>
            <a:xfrm>
              <a:off x="0" y="-47625"/>
              <a:ext cx="812700" cy="860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07" name="Google Shape;207;p28"/>
          <p:cNvSpPr txBox="1"/>
          <p:nvPr/>
        </p:nvSpPr>
        <p:spPr>
          <a:xfrm>
            <a:off x="313403" y="632400"/>
            <a:ext cx="16190400" cy="1108200"/>
          </a:xfrm>
          <a:prstGeom prst="rect">
            <a:avLst/>
          </a:prstGeom>
          <a:noFill/>
          <a:ln>
            <a:noFill/>
          </a:ln>
        </p:spPr>
        <p:txBody>
          <a:bodyPr spcFirstLastPara="1" wrap="square" lIns="0" tIns="0" rIns="0" bIns="0" anchor="t" anchorCtr="0">
            <a:spAutoFit/>
          </a:bodyPr>
          <a:lstStyle/>
          <a:p>
            <a:pPr marL="0" lvl="0" indent="0" algn="l" rtl="0">
              <a:lnSpc>
                <a:spcPct val="101999"/>
              </a:lnSpc>
              <a:spcBef>
                <a:spcPts val="0"/>
              </a:spcBef>
              <a:spcAft>
                <a:spcPts val="0"/>
              </a:spcAft>
              <a:buClr>
                <a:schemeClr val="dk1"/>
              </a:buClr>
              <a:buFont typeface="Arial"/>
              <a:buNone/>
            </a:pPr>
            <a:r>
              <a:rPr lang="en-US" sz="7200">
                <a:solidFill>
                  <a:schemeClr val="dk1"/>
                </a:solidFill>
                <a:latin typeface="Georgia"/>
                <a:ea typeface="Georgia"/>
                <a:cs typeface="Georgia"/>
                <a:sym typeface="Georgia"/>
              </a:rPr>
              <a:t>The Field of Ethnography</a:t>
            </a:r>
            <a:r>
              <a:rPr lang="en-US" sz="7200">
                <a:solidFill>
                  <a:schemeClr val="dk1"/>
                </a:solidFill>
              </a:rPr>
              <a:t>  </a:t>
            </a:r>
            <a:endParaRPr sz="100"/>
          </a:p>
        </p:txBody>
      </p:sp>
      <p:sp>
        <p:nvSpPr>
          <p:cNvPr id="208" name="Google Shape;208;p28"/>
          <p:cNvSpPr txBox="1"/>
          <p:nvPr/>
        </p:nvSpPr>
        <p:spPr>
          <a:xfrm>
            <a:off x="571500" y="2587900"/>
            <a:ext cx="15746100" cy="5911500"/>
          </a:xfrm>
          <a:prstGeom prst="rect">
            <a:avLst/>
          </a:prstGeom>
          <a:noFill/>
          <a:ln>
            <a:noFill/>
          </a:ln>
        </p:spPr>
        <p:txBody>
          <a:bodyPr spcFirstLastPara="1" wrap="square" lIns="91425" tIns="91425" rIns="91425" bIns="91425" anchor="t" anchorCtr="0">
            <a:noAutofit/>
          </a:bodyPr>
          <a:lstStyle/>
          <a:p>
            <a:pPr marL="457200" lvl="0" indent="-533400" algn="l" rtl="0">
              <a:spcBef>
                <a:spcPts val="0"/>
              </a:spcBef>
              <a:spcAft>
                <a:spcPts val="0"/>
              </a:spcAft>
              <a:buClr>
                <a:schemeClr val="lt2"/>
              </a:buClr>
              <a:buSzPts val="4800"/>
              <a:buFont typeface="Helvetica Neue"/>
              <a:buChar char="●"/>
            </a:pPr>
            <a:r>
              <a:rPr lang="en-US" sz="4800">
                <a:solidFill>
                  <a:schemeClr val="lt2"/>
                </a:solidFill>
                <a:latin typeface="Helvetica Neue"/>
                <a:ea typeface="Helvetica Neue"/>
                <a:cs typeface="Helvetica Neue"/>
                <a:sym typeface="Helvetica Neue"/>
              </a:rPr>
              <a:t>What is ethnography?</a:t>
            </a:r>
            <a:endParaRPr sz="48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endParaRPr sz="4800">
              <a:solidFill>
                <a:schemeClr val="lt2"/>
              </a:solidFill>
              <a:latin typeface="Helvetica Neue"/>
              <a:ea typeface="Helvetica Neue"/>
              <a:cs typeface="Helvetica Neue"/>
              <a:sym typeface="Helvetica Neue"/>
            </a:endParaRPr>
          </a:p>
          <a:p>
            <a:pPr marL="457200" lvl="0" indent="-533400" algn="l" rtl="0">
              <a:spcBef>
                <a:spcPts val="0"/>
              </a:spcBef>
              <a:spcAft>
                <a:spcPts val="0"/>
              </a:spcAft>
              <a:buClr>
                <a:schemeClr val="lt2"/>
              </a:buClr>
              <a:buSzPts val="4800"/>
              <a:buFont typeface="Helvetica Neue"/>
              <a:buChar char="●"/>
            </a:pPr>
            <a:r>
              <a:rPr lang="en-US" sz="4800">
                <a:solidFill>
                  <a:schemeClr val="lt2"/>
                </a:solidFill>
                <a:latin typeface="Helvetica Neue"/>
                <a:ea typeface="Helvetica Neue"/>
                <a:cs typeface="Helvetica Neue"/>
                <a:sym typeface="Helvetica Neue"/>
              </a:rPr>
              <a:t>The process of ethnography…</a:t>
            </a:r>
            <a:endParaRPr sz="48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endParaRPr sz="48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endParaRPr sz="48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endParaRPr sz="4800">
              <a:solidFill>
                <a:schemeClr val="lt2"/>
              </a:solidFill>
              <a:latin typeface="Helvetica Neue"/>
              <a:ea typeface="Helvetica Neue"/>
              <a:cs typeface="Helvetica Neue"/>
              <a:sym typeface="Helvetica Neue"/>
            </a:endParaRPr>
          </a:p>
          <a:p>
            <a:pPr marL="0" lvl="0" indent="0" algn="l" rtl="0">
              <a:spcBef>
                <a:spcPts val="0"/>
              </a:spcBef>
              <a:spcAft>
                <a:spcPts val="0"/>
              </a:spcAft>
              <a:buNone/>
            </a:pPr>
            <a:endParaRPr sz="2000">
              <a:solidFill>
                <a:schemeClr val="lt2"/>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212"/>
        <p:cNvGrpSpPr/>
        <p:nvPr/>
      </p:nvGrpSpPr>
      <p:grpSpPr>
        <a:xfrm>
          <a:off x="0" y="0"/>
          <a:ext cx="0" cy="0"/>
          <a:chOff x="0" y="0"/>
          <a:chExt cx="0" cy="0"/>
        </a:xfrm>
      </p:grpSpPr>
      <p:grpSp>
        <p:nvGrpSpPr>
          <p:cNvPr id="213" name="Google Shape;213;p29"/>
          <p:cNvGrpSpPr/>
          <p:nvPr/>
        </p:nvGrpSpPr>
        <p:grpSpPr>
          <a:xfrm>
            <a:off x="-112850" y="-1463974"/>
            <a:ext cx="18510087" cy="3745239"/>
            <a:chOff x="0" y="-47625"/>
            <a:chExt cx="6057164" cy="986394"/>
          </a:xfrm>
        </p:grpSpPr>
        <p:sp>
          <p:nvSpPr>
            <p:cNvPr id="214" name="Google Shape;214;p29"/>
            <p:cNvSpPr/>
            <p:nvPr/>
          </p:nvSpPr>
          <p:spPr>
            <a:xfrm>
              <a:off x="0" y="0"/>
              <a:ext cx="6057164" cy="938769"/>
            </a:xfrm>
            <a:custGeom>
              <a:avLst/>
              <a:gdLst/>
              <a:ahLst/>
              <a:cxnLst/>
              <a:rect l="l" t="t" r="r" b="b"/>
              <a:pathLst>
                <a:path w="6057164" h="938769" extrusionOk="0">
                  <a:moveTo>
                    <a:pt x="0" y="0"/>
                  </a:moveTo>
                  <a:lnTo>
                    <a:pt x="6057164" y="0"/>
                  </a:lnTo>
                  <a:lnTo>
                    <a:pt x="6057164" y="938769"/>
                  </a:lnTo>
                  <a:lnTo>
                    <a:pt x="0" y="938769"/>
                  </a:lnTo>
                  <a:close/>
                </a:path>
              </a:pathLst>
            </a:custGeom>
            <a:solidFill>
              <a:srgbClr val="000000"/>
            </a:solidFill>
            <a:ln>
              <a:noFill/>
            </a:ln>
          </p:spPr>
          <p:txBody>
            <a:bodyPr/>
            <a:lstStyle/>
            <a:p>
              <a:endParaRPr lang="en-US"/>
            </a:p>
          </p:txBody>
        </p:sp>
        <p:sp>
          <p:nvSpPr>
            <p:cNvPr id="215" name="Google Shape;215;p29"/>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16" name="Google Shape;216;p29"/>
          <p:cNvSpPr/>
          <p:nvPr/>
        </p:nvSpPr>
        <p:spPr>
          <a:xfrm>
            <a:off x="13896571" y="8983567"/>
            <a:ext cx="3362729" cy="549465"/>
          </a:xfrm>
          <a:custGeom>
            <a:avLst/>
            <a:gdLst/>
            <a:ahLst/>
            <a:cxnLst/>
            <a:rect l="l" t="t" r="r" b="b"/>
            <a:pathLst>
              <a:path w="3362729" h="549465" extrusionOk="0">
                <a:moveTo>
                  <a:pt x="0" y="0"/>
                </a:moveTo>
                <a:lnTo>
                  <a:pt x="3362729" y="0"/>
                </a:lnTo>
                <a:lnTo>
                  <a:pt x="3362729" y="549466"/>
                </a:lnTo>
                <a:lnTo>
                  <a:pt x="0" y="549466"/>
                </a:lnTo>
                <a:lnTo>
                  <a:pt x="0" y="0"/>
                </a:lnTo>
                <a:close/>
              </a:path>
            </a:pathLst>
          </a:custGeom>
          <a:blipFill rotWithShape="1">
            <a:blip r:embed="rId3">
              <a:alphaModFix/>
            </a:blip>
            <a:stretch>
              <a:fillRect/>
            </a:stretch>
          </a:blipFill>
          <a:ln>
            <a:noFill/>
          </a:ln>
        </p:spPr>
        <p:txBody>
          <a:bodyPr/>
          <a:lstStyle/>
          <a:p>
            <a:endParaRPr lang="en-US"/>
          </a:p>
        </p:txBody>
      </p:sp>
      <p:sp>
        <p:nvSpPr>
          <p:cNvPr id="217" name="Google Shape;217;p29"/>
          <p:cNvSpPr txBox="1"/>
          <p:nvPr/>
        </p:nvSpPr>
        <p:spPr>
          <a:xfrm>
            <a:off x="1361388" y="2281275"/>
            <a:ext cx="15561600" cy="5783700"/>
          </a:xfrm>
          <a:prstGeom prst="rect">
            <a:avLst/>
          </a:prstGeom>
          <a:noFill/>
          <a:ln>
            <a:noFill/>
          </a:ln>
        </p:spPr>
        <p:txBody>
          <a:bodyPr spcFirstLastPara="1" wrap="square" lIns="91425" tIns="91425" rIns="91425" bIns="91425" anchor="t" anchorCtr="0">
            <a:noAutofit/>
          </a:bodyPr>
          <a:lstStyle/>
          <a:p>
            <a:pPr marL="457200" lvl="0" indent="0" algn="ctr" rtl="0">
              <a:spcBef>
                <a:spcPts val="0"/>
              </a:spcBef>
              <a:spcAft>
                <a:spcPts val="0"/>
              </a:spcAft>
              <a:buNone/>
            </a:pPr>
            <a:r>
              <a:rPr lang="en-US" sz="4800">
                <a:latin typeface="Helvetica Neue"/>
                <a:ea typeface="Helvetica Neue"/>
                <a:cs typeface="Helvetica Neue"/>
                <a:sym typeface="Helvetica Neue"/>
              </a:rPr>
              <a:t>Ethnography, a branch of anthropology, is </a:t>
            </a:r>
            <a:r>
              <a:rPr lang="en-US" sz="4800">
                <a:solidFill>
                  <a:schemeClr val="dk1"/>
                </a:solidFill>
                <a:latin typeface="Helvetica Neue"/>
                <a:ea typeface="Helvetica Neue"/>
                <a:cs typeface="Helvetica Neue"/>
                <a:sym typeface="Helvetica Neue"/>
              </a:rPr>
              <a:t>the scientific description of the customs of individual peoples and cultures.</a:t>
            </a:r>
            <a:endParaRPr sz="4800">
              <a:solidFill>
                <a:schemeClr val="dk1"/>
              </a:solidFill>
              <a:latin typeface="Helvetica Neue"/>
              <a:ea typeface="Helvetica Neue"/>
              <a:cs typeface="Helvetica Neue"/>
              <a:sym typeface="Helvetica Neue"/>
            </a:endParaRPr>
          </a:p>
          <a:p>
            <a:pPr marL="457200" lvl="0" indent="0" algn="ctr" rtl="0">
              <a:spcBef>
                <a:spcPts val="0"/>
              </a:spcBef>
              <a:spcAft>
                <a:spcPts val="0"/>
              </a:spcAft>
              <a:buNone/>
            </a:pPr>
            <a:endParaRPr sz="4800">
              <a:solidFill>
                <a:schemeClr val="dk1"/>
              </a:solidFill>
              <a:latin typeface="Helvetica Neue"/>
              <a:ea typeface="Helvetica Neue"/>
              <a:cs typeface="Helvetica Neue"/>
              <a:sym typeface="Helvetica Neue"/>
            </a:endParaRPr>
          </a:p>
          <a:p>
            <a:pPr marL="457200" lvl="0" indent="0" algn="ctr" rtl="0">
              <a:spcBef>
                <a:spcPts val="0"/>
              </a:spcBef>
              <a:spcAft>
                <a:spcPts val="0"/>
              </a:spcAft>
              <a:buNone/>
            </a:pPr>
            <a:r>
              <a:rPr lang="en-US" sz="4800">
                <a:solidFill>
                  <a:schemeClr val="dk1"/>
                </a:solidFill>
                <a:latin typeface="Helvetica Neue"/>
                <a:ea typeface="Helvetica Neue"/>
                <a:cs typeface="Helvetica Neue"/>
                <a:sym typeface="Helvetica Neue"/>
              </a:rPr>
              <a:t>From the perspective of the subject of study, ethnography allows the academic to step into the cultural experiences and gain in depth understanding. </a:t>
            </a:r>
            <a:endParaRPr sz="4800">
              <a:latin typeface="Helvetica Neue"/>
              <a:ea typeface="Helvetica Neue"/>
              <a:cs typeface="Helvetica Neue"/>
              <a:sym typeface="Helvetica Neue"/>
            </a:endParaRPr>
          </a:p>
          <a:p>
            <a:pPr marL="457200" lvl="0" indent="0" algn="l" rtl="0">
              <a:spcBef>
                <a:spcPts val="0"/>
              </a:spcBef>
              <a:spcAft>
                <a:spcPts val="0"/>
              </a:spcAft>
              <a:buNone/>
            </a:pPr>
            <a:endParaRPr sz="4800">
              <a:latin typeface="Helvetica Neue"/>
              <a:ea typeface="Helvetica Neue"/>
              <a:cs typeface="Helvetica Neue"/>
              <a:sym typeface="Helvetica Neue"/>
            </a:endParaRPr>
          </a:p>
        </p:txBody>
      </p:sp>
      <p:sp>
        <p:nvSpPr>
          <p:cNvPr id="218" name="Google Shape;218;p29"/>
          <p:cNvSpPr txBox="1"/>
          <p:nvPr/>
        </p:nvSpPr>
        <p:spPr>
          <a:xfrm>
            <a:off x="294980" y="866025"/>
            <a:ext cx="16377600" cy="1108800"/>
          </a:xfrm>
          <a:prstGeom prst="rect">
            <a:avLst/>
          </a:prstGeom>
          <a:noFill/>
          <a:ln>
            <a:noFill/>
          </a:ln>
        </p:spPr>
        <p:txBody>
          <a:bodyPr spcFirstLastPara="1" wrap="square" lIns="0" tIns="0" rIns="0" bIns="0" anchor="t" anchorCtr="0">
            <a:spAutoFit/>
          </a:bodyPr>
          <a:lstStyle/>
          <a:p>
            <a:pPr marL="0" marR="0" lvl="0" indent="0" algn="l" rtl="0">
              <a:lnSpc>
                <a:spcPct val="101999"/>
              </a:lnSpc>
              <a:spcBef>
                <a:spcPts val="0"/>
              </a:spcBef>
              <a:spcAft>
                <a:spcPts val="0"/>
              </a:spcAft>
              <a:buNone/>
            </a:pPr>
            <a:r>
              <a:rPr lang="en-US" sz="7204">
                <a:solidFill>
                  <a:srgbClr val="F9F9F4"/>
                </a:solidFill>
                <a:latin typeface="Georgia"/>
                <a:ea typeface="Georgia"/>
                <a:cs typeface="Georgia"/>
                <a:sym typeface="Georgia"/>
              </a:rPr>
              <a:t>Ethnography Defined</a:t>
            </a:r>
            <a:endParaRPr sz="300">
              <a:solidFill>
                <a:srgbClr val="F9F9F4"/>
              </a:solidFill>
              <a:latin typeface="Georgia"/>
              <a:ea typeface="Georgia"/>
              <a:cs typeface="Georgia"/>
              <a:sym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40303"/>
        </a:solidFill>
        <a:effectLst/>
      </p:bgPr>
    </p:bg>
    <p:spTree>
      <p:nvGrpSpPr>
        <p:cNvPr id="1" name="Shape 222"/>
        <p:cNvGrpSpPr/>
        <p:nvPr/>
      </p:nvGrpSpPr>
      <p:grpSpPr>
        <a:xfrm>
          <a:off x="0" y="0"/>
          <a:ext cx="0" cy="0"/>
          <a:chOff x="0" y="0"/>
          <a:chExt cx="0" cy="0"/>
        </a:xfrm>
      </p:grpSpPr>
      <p:sp>
        <p:nvSpPr>
          <p:cNvPr id="223" name="Google Shape;223;p30"/>
          <p:cNvSpPr/>
          <p:nvPr/>
        </p:nvSpPr>
        <p:spPr>
          <a:xfrm>
            <a:off x="13993898" y="9175958"/>
            <a:ext cx="3547858" cy="611550"/>
          </a:xfrm>
          <a:custGeom>
            <a:avLst/>
            <a:gdLst/>
            <a:ahLst/>
            <a:cxnLst/>
            <a:rect l="l" t="t" r="r" b="b"/>
            <a:pathLst>
              <a:path w="3547858" h="611550" extrusionOk="0">
                <a:moveTo>
                  <a:pt x="0" y="0"/>
                </a:moveTo>
                <a:lnTo>
                  <a:pt x="3547859" y="0"/>
                </a:lnTo>
                <a:lnTo>
                  <a:pt x="3547859" y="611550"/>
                </a:lnTo>
                <a:lnTo>
                  <a:pt x="0" y="611550"/>
                </a:lnTo>
                <a:lnTo>
                  <a:pt x="0" y="0"/>
                </a:lnTo>
                <a:close/>
              </a:path>
            </a:pathLst>
          </a:custGeom>
          <a:blipFill rotWithShape="1">
            <a:blip r:embed="rId3">
              <a:alphaModFix/>
            </a:blip>
            <a:stretch>
              <a:fillRect/>
            </a:stretch>
          </a:blipFill>
          <a:ln>
            <a:noFill/>
          </a:ln>
        </p:spPr>
        <p:txBody>
          <a:bodyPr/>
          <a:lstStyle/>
          <a:p>
            <a:endParaRPr lang="en-US"/>
          </a:p>
        </p:txBody>
      </p:sp>
      <p:grpSp>
        <p:nvGrpSpPr>
          <p:cNvPr id="224" name="Google Shape;224;p30"/>
          <p:cNvGrpSpPr/>
          <p:nvPr/>
        </p:nvGrpSpPr>
        <p:grpSpPr>
          <a:xfrm>
            <a:off x="-2355147" y="-1463976"/>
            <a:ext cx="22998446" cy="3745239"/>
            <a:chOff x="0" y="-47625"/>
            <a:chExt cx="6057164" cy="986394"/>
          </a:xfrm>
        </p:grpSpPr>
        <p:sp>
          <p:nvSpPr>
            <p:cNvPr id="225" name="Google Shape;225;p30"/>
            <p:cNvSpPr/>
            <p:nvPr/>
          </p:nvSpPr>
          <p:spPr>
            <a:xfrm>
              <a:off x="0" y="0"/>
              <a:ext cx="6057164" cy="938769"/>
            </a:xfrm>
            <a:custGeom>
              <a:avLst/>
              <a:gdLst/>
              <a:ahLst/>
              <a:cxnLst/>
              <a:rect l="l" t="t" r="r" b="b"/>
              <a:pathLst>
                <a:path w="6057164" h="938769" extrusionOk="0">
                  <a:moveTo>
                    <a:pt x="0" y="0"/>
                  </a:moveTo>
                  <a:lnTo>
                    <a:pt x="6057164" y="0"/>
                  </a:lnTo>
                  <a:lnTo>
                    <a:pt x="6057164" y="938769"/>
                  </a:lnTo>
                  <a:lnTo>
                    <a:pt x="0" y="938769"/>
                  </a:lnTo>
                  <a:close/>
                </a:path>
              </a:pathLst>
            </a:custGeom>
            <a:solidFill>
              <a:srgbClr val="F9F9F4"/>
            </a:solidFill>
            <a:ln>
              <a:noFill/>
            </a:ln>
          </p:spPr>
          <p:txBody>
            <a:bodyPr/>
            <a:lstStyle/>
            <a:p>
              <a:endParaRPr lang="en-US"/>
            </a:p>
          </p:txBody>
        </p:sp>
        <p:sp>
          <p:nvSpPr>
            <p:cNvPr id="226" name="Google Shape;226;p30"/>
            <p:cNvSpPr txBox="1"/>
            <p:nvPr/>
          </p:nvSpPr>
          <p:spPr>
            <a:xfrm>
              <a:off x="0" y="-47625"/>
              <a:ext cx="812700" cy="860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27" name="Google Shape;227;p30"/>
          <p:cNvSpPr txBox="1"/>
          <p:nvPr/>
        </p:nvSpPr>
        <p:spPr>
          <a:xfrm>
            <a:off x="594850" y="3429000"/>
            <a:ext cx="16674300" cy="4968300"/>
          </a:xfrm>
          <a:prstGeom prst="rect">
            <a:avLst/>
          </a:prstGeom>
          <a:noFill/>
          <a:ln>
            <a:noFill/>
          </a:ln>
        </p:spPr>
        <p:txBody>
          <a:bodyPr spcFirstLastPara="1" wrap="square" lIns="0" tIns="0" rIns="0" bIns="0" anchor="t" anchorCtr="0">
            <a:spAutoFit/>
          </a:bodyPr>
          <a:lstStyle/>
          <a:p>
            <a:pPr marL="457200" lvl="0" indent="-533400" algn="l" rtl="0">
              <a:lnSpc>
                <a:spcPct val="139985"/>
              </a:lnSpc>
              <a:spcBef>
                <a:spcPts val="0"/>
              </a:spcBef>
              <a:spcAft>
                <a:spcPts val="0"/>
              </a:spcAft>
              <a:buClr>
                <a:srgbClr val="F9F9F4"/>
              </a:buClr>
              <a:buSzPts val="4800"/>
              <a:buFont typeface="Helvetica Neue"/>
              <a:buChar char="●"/>
            </a:pPr>
            <a:r>
              <a:rPr lang="en-US" sz="4800">
                <a:solidFill>
                  <a:srgbClr val="F9F9F4"/>
                </a:solidFill>
                <a:latin typeface="Helvetica Neue"/>
                <a:ea typeface="Helvetica Neue"/>
                <a:cs typeface="Helvetica Neue"/>
                <a:sym typeface="Helvetica Neue"/>
              </a:rPr>
              <a:t>Interviews</a:t>
            </a:r>
            <a:endParaRPr sz="4800">
              <a:solidFill>
                <a:srgbClr val="F9F9F4"/>
              </a:solidFill>
              <a:latin typeface="Helvetica Neue"/>
              <a:ea typeface="Helvetica Neue"/>
              <a:cs typeface="Helvetica Neue"/>
              <a:sym typeface="Helvetica Neue"/>
            </a:endParaRPr>
          </a:p>
          <a:p>
            <a:pPr marL="457200" lvl="0" indent="-533400" algn="l" rtl="0">
              <a:lnSpc>
                <a:spcPct val="139985"/>
              </a:lnSpc>
              <a:spcBef>
                <a:spcPts val="0"/>
              </a:spcBef>
              <a:spcAft>
                <a:spcPts val="0"/>
              </a:spcAft>
              <a:buClr>
                <a:srgbClr val="F9F9F4"/>
              </a:buClr>
              <a:buSzPts val="4800"/>
              <a:buFont typeface="Helvetica Neue"/>
              <a:buChar char="●"/>
            </a:pPr>
            <a:r>
              <a:rPr lang="en-US" sz="4800">
                <a:solidFill>
                  <a:srgbClr val="F9F9F4"/>
                </a:solidFill>
                <a:latin typeface="Helvetica Neue"/>
                <a:ea typeface="Helvetica Neue"/>
                <a:cs typeface="Helvetica Neue"/>
                <a:sym typeface="Helvetica Neue"/>
              </a:rPr>
              <a:t>Data collection</a:t>
            </a:r>
            <a:endParaRPr sz="4800">
              <a:solidFill>
                <a:srgbClr val="F9F9F4"/>
              </a:solidFill>
              <a:latin typeface="Helvetica Neue"/>
              <a:ea typeface="Helvetica Neue"/>
              <a:cs typeface="Helvetica Neue"/>
              <a:sym typeface="Helvetica Neue"/>
            </a:endParaRPr>
          </a:p>
          <a:p>
            <a:pPr marL="457200" lvl="0" indent="-533400" algn="l" rtl="0">
              <a:lnSpc>
                <a:spcPct val="139985"/>
              </a:lnSpc>
              <a:spcBef>
                <a:spcPts val="0"/>
              </a:spcBef>
              <a:spcAft>
                <a:spcPts val="0"/>
              </a:spcAft>
              <a:buClr>
                <a:srgbClr val="F9F9F4"/>
              </a:buClr>
              <a:buSzPts val="4800"/>
              <a:buFont typeface="Helvetica Neue"/>
              <a:buChar char="●"/>
            </a:pPr>
            <a:r>
              <a:rPr lang="en-US" sz="4800">
                <a:solidFill>
                  <a:srgbClr val="F9F9F4"/>
                </a:solidFill>
                <a:latin typeface="Helvetica Neue"/>
                <a:ea typeface="Helvetica Neue"/>
                <a:cs typeface="Helvetica Neue"/>
                <a:sym typeface="Helvetica Neue"/>
              </a:rPr>
              <a:t>Observation</a:t>
            </a:r>
            <a:endParaRPr sz="4800">
              <a:solidFill>
                <a:srgbClr val="F9F9F4"/>
              </a:solidFill>
              <a:latin typeface="Helvetica Neue"/>
              <a:ea typeface="Helvetica Neue"/>
              <a:cs typeface="Helvetica Neue"/>
              <a:sym typeface="Helvetica Neue"/>
            </a:endParaRPr>
          </a:p>
          <a:p>
            <a:pPr marL="457200" lvl="0" indent="-533400" algn="l" rtl="0">
              <a:lnSpc>
                <a:spcPct val="139985"/>
              </a:lnSpc>
              <a:spcBef>
                <a:spcPts val="0"/>
              </a:spcBef>
              <a:spcAft>
                <a:spcPts val="0"/>
              </a:spcAft>
              <a:buClr>
                <a:srgbClr val="F9F9F4"/>
              </a:buClr>
              <a:buSzPts val="4800"/>
              <a:buFont typeface="Helvetica Neue"/>
              <a:buChar char="●"/>
            </a:pPr>
            <a:r>
              <a:rPr lang="en-US" sz="4800">
                <a:solidFill>
                  <a:srgbClr val="F9F9F4"/>
                </a:solidFill>
                <a:latin typeface="Helvetica Neue"/>
                <a:ea typeface="Helvetica Neue"/>
                <a:cs typeface="Helvetica Neue"/>
                <a:sym typeface="Helvetica Neue"/>
              </a:rPr>
              <a:t>Participation</a:t>
            </a:r>
            <a:endParaRPr sz="3000">
              <a:solidFill>
                <a:srgbClr val="F9F9F4"/>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2400">
              <a:solidFill>
                <a:srgbClr val="F9F9F4"/>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3000">
              <a:solidFill>
                <a:srgbClr val="F9F9F4"/>
              </a:solidFill>
              <a:latin typeface="Helvetica Neue"/>
              <a:ea typeface="Helvetica Neue"/>
              <a:cs typeface="Helvetica Neue"/>
              <a:sym typeface="Helvetica Neue"/>
            </a:endParaRPr>
          </a:p>
        </p:txBody>
      </p:sp>
      <p:sp>
        <p:nvSpPr>
          <p:cNvPr id="228" name="Google Shape;228;p30"/>
          <p:cNvSpPr txBox="1"/>
          <p:nvPr/>
        </p:nvSpPr>
        <p:spPr>
          <a:xfrm>
            <a:off x="239650" y="460875"/>
            <a:ext cx="17384700" cy="1493400"/>
          </a:xfrm>
          <a:prstGeom prst="rect">
            <a:avLst/>
          </a:prstGeom>
          <a:noFill/>
          <a:ln>
            <a:noFill/>
          </a:ln>
        </p:spPr>
        <p:txBody>
          <a:bodyPr spcFirstLastPara="1" wrap="square" lIns="91425" tIns="91425" rIns="91425" bIns="91425" anchor="t" anchorCtr="0">
            <a:noAutofit/>
          </a:bodyPr>
          <a:lstStyle/>
          <a:p>
            <a:pPr marL="0" lvl="0" indent="0" algn="l" rtl="0">
              <a:lnSpc>
                <a:spcPct val="101999"/>
              </a:lnSpc>
              <a:spcBef>
                <a:spcPts val="0"/>
              </a:spcBef>
              <a:spcAft>
                <a:spcPts val="0"/>
              </a:spcAft>
              <a:buClr>
                <a:schemeClr val="dk1"/>
              </a:buClr>
              <a:buFont typeface="Arial"/>
              <a:buNone/>
            </a:pPr>
            <a:r>
              <a:rPr lang="en-US" sz="7200">
                <a:solidFill>
                  <a:schemeClr val="dk1"/>
                </a:solidFill>
                <a:latin typeface="Georgia"/>
                <a:ea typeface="Georgia"/>
                <a:cs typeface="Georgia"/>
                <a:sym typeface="Georgia"/>
              </a:rPr>
              <a:t>The Process </a:t>
            </a:r>
            <a:endParaRPr sz="7200">
              <a:latin typeface="Georgia"/>
              <a:ea typeface="Georgia"/>
              <a:cs typeface="Georgia"/>
              <a:sym typeface="Georg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236"/>
        <p:cNvGrpSpPr/>
        <p:nvPr/>
      </p:nvGrpSpPr>
      <p:grpSpPr>
        <a:xfrm>
          <a:off x="0" y="0"/>
          <a:ext cx="0" cy="0"/>
          <a:chOff x="0" y="0"/>
          <a:chExt cx="0" cy="0"/>
        </a:xfrm>
      </p:grpSpPr>
      <p:grpSp>
        <p:nvGrpSpPr>
          <p:cNvPr id="237" name="Google Shape;237;p31"/>
          <p:cNvGrpSpPr/>
          <p:nvPr/>
        </p:nvGrpSpPr>
        <p:grpSpPr>
          <a:xfrm>
            <a:off x="617378" y="390414"/>
            <a:ext cx="17053244" cy="9511086"/>
            <a:chOff x="0" y="-47625"/>
            <a:chExt cx="4491389" cy="2504977"/>
          </a:xfrm>
        </p:grpSpPr>
        <p:sp>
          <p:nvSpPr>
            <p:cNvPr id="238" name="Google Shape;238;p31"/>
            <p:cNvSpPr/>
            <p:nvPr/>
          </p:nvSpPr>
          <p:spPr>
            <a:xfrm>
              <a:off x="0" y="0"/>
              <a:ext cx="4491389" cy="2457352"/>
            </a:xfrm>
            <a:custGeom>
              <a:avLst/>
              <a:gdLst/>
              <a:ahLst/>
              <a:cxnLst/>
              <a:rect l="l" t="t" r="r" b="b"/>
              <a:pathLst>
                <a:path w="4491389" h="2457352" extrusionOk="0">
                  <a:moveTo>
                    <a:pt x="0" y="0"/>
                  </a:moveTo>
                  <a:lnTo>
                    <a:pt x="4491389" y="0"/>
                  </a:lnTo>
                  <a:lnTo>
                    <a:pt x="4491389" y="2457352"/>
                  </a:lnTo>
                  <a:lnTo>
                    <a:pt x="0" y="2457352"/>
                  </a:lnTo>
                  <a:close/>
                </a:path>
              </a:pathLst>
            </a:custGeom>
            <a:solidFill>
              <a:srgbClr val="000000">
                <a:alpha val="0"/>
              </a:srgbClr>
            </a:solidFill>
            <a:ln w="38100" cap="flat" cmpd="sng">
              <a:solidFill>
                <a:srgbClr val="040303"/>
              </a:solidFill>
              <a:prstDash val="solid"/>
              <a:round/>
              <a:headEnd type="none" w="sm" len="sm"/>
              <a:tailEnd type="none" w="sm" len="sm"/>
            </a:ln>
          </p:spPr>
          <p:txBody>
            <a:bodyPr/>
            <a:lstStyle/>
            <a:p>
              <a:endParaRPr lang="en-US"/>
            </a:p>
          </p:txBody>
        </p:sp>
        <p:sp>
          <p:nvSpPr>
            <p:cNvPr id="239" name="Google Shape;239;p31"/>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40" name="Google Shape;240;p31"/>
          <p:cNvGrpSpPr/>
          <p:nvPr/>
        </p:nvGrpSpPr>
        <p:grpSpPr>
          <a:xfrm>
            <a:off x="0" y="8668662"/>
            <a:ext cx="18287996" cy="3266925"/>
            <a:chOff x="0" y="-47625"/>
            <a:chExt cx="4816592" cy="860425"/>
          </a:xfrm>
        </p:grpSpPr>
        <p:sp>
          <p:nvSpPr>
            <p:cNvPr id="241" name="Google Shape;241;p31"/>
            <p:cNvSpPr/>
            <p:nvPr/>
          </p:nvSpPr>
          <p:spPr>
            <a:xfrm>
              <a:off x="0" y="0"/>
              <a:ext cx="4816592" cy="445270"/>
            </a:xfrm>
            <a:custGeom>
              <a:avLst/>
              <a:gdLst/>
              <a:ahLst/>
              <a:cxnLst/>
              <a:rect l="l" t="t" r="r" b="b"/>
              <a:pathLst>
                <a:path w="4816592" h="445270" extrusionOk="0">
                  <a:moveTo>
                    <a:pt x="0" y="0"/>
                  </a:moveTo>
                  <a:lnTo>
                    <a:pt x="4816592" y="0"/>
                  </a:lnTo>
                  <a:lnTo>
                    <a:pt x="4816592" y="445270"/>
                  </a:lnTo>
                  <a:lnTo>
                    <a:pt x="0" y="445270"/>
                  </a:lnTo>
                  <a:close/>
                </a:path>
              </a:pathLst>
            </a:custGeom>
            <a:solidFill>
              <a:srgbClr val="040303"/>
            </a:solidFill>
            <a:ln>
              <a:noFill/>
            </a:ln>
          </p:spPr>
          <p:txBody>
            <a:bodyPr/>
            <a:lstStyle/>
            <a:p>
              <a:endParaRPr lang="en-US"/>
            </a:p>
          </p:txBody>
        </p:sp>
        <p:sp>
          <p:nvSpPr>
            <p:cNvPr id="242" name="Google Shape;242;p31"/>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43" name="Google Shape;243;p31"/>
          <p:cNvSpPr/>
          <p:nvPr/>
        </p:nvSpPr>
        <p:spPr>
          <a:xfrm>
            <a:off x="13939172" y="9258300"/>
            <a:ext cx="3731450" cy="643196"/>
          </a:xfrm>
          <a:custGeom>
            <a:avLst/>
            <a:gdLst/>
            <a:ahLst/>
            <a:cxnLst/>
            <a:rect l="l" t="t" r="r" b="b"/>
            <a:pathLst>
              <a:path w="3731450" h="643196" extrusionOk="0">
                <a:moveTo>
                  <a:pt x="0" y="0"/>
                </a:moveTo>
                <a:lnTo>
                  <a:pt x="3731450" y="0"/>
                </a:lnTo>
                <a:lnTo>
                  <a:pt x="3731450" y="643196"/>
                </a:lnTo>
                <a:lnTo>
                  <a:pt x="0" y="643196"/>
                </a:lnTo>
                <a:lnTo>
                  <a:pt x="0" y="0"/>
                </a:lnTo>
                <a:close/>
              </a:path>
            </a:pathLst>
          </a:custGeom>
          <a:blipFill rotWithShape="1">
            <a:blip r:embed="rId3">
              <a:alphaModFix/>
            </a:blip>
            <a:stretch>
              <a:fillRect/>
            </a:stretch>
          </a:blipFill>
          <a:ln>
            <a:noFill/>
          </a:ln>
        </p:spPr>
        <p:txBody>
          <a:bodyPr/>
          <a:lstStyle/>
          <a:p>
            <a:endParaRPr lang="en-US"/>
          </a:p>
        </p:txBody>
      </p:sp>
      <p:sp>
        <p:nvSpPr>
          <p:cNvPr id="244" name="Google Shape;244;p31"/>
          <p:cNvSpPr txBox="1"/>
          <p:nvPr/>
        </p:nvSpPr>
        <p:spPr>
          <a:xfrm>
            <a:off x="770400" y="1171575"/>
            <a:ext cx="16688700" cy="2238600"/>
          </a:xfrm>
          <a:prstGeom prst="rect">
            <a:avLst/>
          </a:prstGeom>
          <a:noFill/>
          <a:ln>
            <a:noFill/>
          </a:ln>
        </p:spPr>
        <p:txBody>
          <a:bodyPr spcFirstLastPara="1" wrap="square" lIns="0" tIns="0" rIns="0" bIns="0" anchor="t" anchorCtr="0">
            <a:spAutoFit/>
          </a:bodyPr>
          <a:lstStyle/>
          <a:p>
            <a:pPr marL="0" marR="0" lvl="0" indent="0" algn="ctr" rtl="0">
              <a:lnSpc>
                <a:spcPct val="102000"/>
              </a:lnSpc>
              <a:spcBef>
                <a:spcPts val="0"/>
              </a:spcBef>
              <a:spcAft>
                <a:spcPts val="0"/>
              </a:spcAft>
              <a:buNone/>
            </a:pPr>
            <a:r>
              <a:rPr lang="en-US" sz="7200">
                <a:latin typeface="Georgia"/>
                <a:ea typeface="Georgia"/>
                <a:cs typeface="Georgia"/>
                <a:sym typeface="Georgia"/>
              </a:rPr>
              <a:t>Margaret Mead’s Ethnographic Study of Samoan Culture</a:t>
            </a:r>
            <a:endParaRPr sz="7200">
              <a:latin typeface="Georgia"/>
              <a:ea typeface="Georgia"/>
              <a:cs typeface="Georgia"/>
              <a:sym typeface="Georgia"/>
            </a:endParaRPr>
          </a:p>
        </p:txBody>
      </p:sp>
      <p:sp>
        <p:nvSpPr>
          <p:cNvPr id="245" name="Google Shape;245;p31"/>
          <p:cNvSpPr txBox="1"/>
          <p:nvPr/>
        </p:nvSpPr>
        <p:spPr>
          <a:xfrm>
            <a:off x="995950" y="3877617"/>
            <a:ext cx="16039200" cy="1329900"/>
          </a:xfrm>
          <a:prstGeom prst="rect">
            <a:avLst/>
          </a:prstGeom>
          <a:noFill/>
          <a:ln>
            <a:noFill/>
          </a:ln>
        </p:spPr>
        <p:txBody>
          <a:bodyPr spcFirstLastPara="1" wrap="square" lIns="0" tIns="0" rIns="0" bIns="0" anchor="t" anchorCtr="0">
            <a:spAutoFit/>
          </a:bodyPr>
          <a:lstStyle/>
          <a:p>
            <a:pPr marL="457200" marR="0" lvl="0" indent="-457200" algn="l" rtl="0">
              <a:lnSpc>
                <a:spcPct val="140000"/>
              </a:lnSpc>
              <a:spcBef>
                <a:spcPts val="0"/>
              </a:spcBef>
              <a:spcAft>
                <a:spcPts val="0"/>
              </a:spcAft>
              <a:buClr>
                <a:srgbClr val="040303"/>
              </a:buClr>
              <a:buSzPts val="3600"/>
              <a:buFont typeface="Helvetica Neue"/>
              <a:buChar char="●"/>
            </a:pPr>
            <a:r>
              <a:rPr lang="en-US" sz="3600">
                <a:solidFill>
                  <a:srgbClr val="040303"/>
                </a:solidFill>
                <a:latin typeface="Helvetica Neue"/>
                <a:ea typeface="Helvetica Neue"/>
                <a:cs typeface="Helvetica Neue"/>
                <a:sym typeface="Helvetica Neue"/>
              </a:rPr>
              <a:t>Details of expedition</a:t>
            </a:r>
            <a:endParaRPr sz="3600">
              <a:solidFill>
                <a:srgbClr val="040303"/>
              </a:solidFill>
              <a:latin typeface="Helvetica Neue"/>
              <a:ea typeface="Helvetica Neue"/>
              <a:cs typeface="Helvetica Neue"/>
              <a:sym typeface="Helvetica Neue"/>
            </a:endParaRPr>
          </a:p>
          <a:p>
            <a:pPr marL="457200" marR="0" lvl="0" indent="-457200" algn="l" rtl="0">
              <a:lnSpc>
                <a:spcPct val="140000"/>
              </a:lnSpc>
              <a:spcBef>
                <a:spcPts val="0"/>
              </a:spcBef>
              <a:spcAft>
                <a:spcPts val="0"/>
              </a:spcAft>
              <a:buClr>
                <a:srgbClr val="040303"/>
              </a:buClr>
              <a:buSzPts val="3600"/>
              <a:buFont typeface="Helvetica Neue"/>
              <a:buChar char="●"/>
            </a:pPr>
            <a:r>
              <a:rPr lang="en-US" sz="3600">
                <a:solidFill>
                  <a:srgbClr val="040303"/>
                </a:solidFill>
                <a:latin typeface="Helvetica Neue"/>
                <a:ea typeface="Helvetica Neue"/>
                <a:cs typeface="Helvetica Neue"/>
                <a:sym typeface="Helvetica Neue"/>
              </a:rPr>
              <a:t>Ethnographic focus</a:t>
            </a:r>
            <a:endParaRPr sz="3600">
              <a:solidFill>
                <a:srgbClr val="040303"/>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249"/>
        <p:cNvGrpSpPr/>
        <p:nvPr/>
      </p:nvGrpSpPr>
      <p:grpSpPr>
        <a:xfrm>
          <a:off x="0" y="0"/>
          <a:ext cx="0" cy="0"/>
          <a:chOff x="0" y="0"/>
          <a:chExt cx="0" cy="0"/>
        </a:xfrm>
      </p:grpSpPr>
      <p:grpSp>
        <p:nvGrpSpPr>
          <p:cNvPr id="250" name="Google Shape;250;p32"/>
          <p:cNvGrpSpPr/>
          <p:nvPr/>
        </p:nvGrpSpPr>
        <p:grpSpPr>
          <a:xfrm>
            <a:off x="7494" y="-1343050"/>
            <a:ext cx="18288047" cy="3401145"/>
            <a:chOff x="-666465" y="-47625"/>
            <a:chExt cx="5522087" cy="895769"/>
          </a:xfrm>
        </p:grpSpPr>
        <p:sp>
          <p:nvSpPr>
            <p:cNvPr id="251" name="Google Shape;251;p32"/>
            <p:cNvSpPr/>
            <p:nvPr/>
          </p:nvSpPr>
          <p:spPr>
            <a:xfrm>
              <a:off x="-666465" y="35344"/>
              <a:ext cx="5522087" cy="812800"/>
            </a:xfrm>
            <a:custGeom>
              <a:avLst/>
              <a:gdLst/>
              <a:ahLst/>
              <a:cxnLst/>
              <a:rect l="l" t="t" r="r" b="b"/>
              <a:pathLst>
                <a:path w="5812723" h="812800" extrusionOk="0">
                  <a:moveTo>
                    <a:pt x="0" y="0"/>
                  </a:moveTo>
                  <a:lnTo>
                    <a:pt x="5812723" y="0"/>
                  </a:lnTo>
                  <a:lnTo>
                    <a:pt x="5812723" y="812800"/>
                  </a:lnTo>
                  <a:lnTo>
                    <a:pt x="0" y="812800"/>
                  </a:lnTo>
                  <a:close/>
                </a:path>
              </a:pathLst>
            </a:custGeom>
            <a:solidFill>
              <a:srgbClr val="000000"/>
            </a:solidFill>
            <a:ln>
              <a:noFill/>
            </a:ln>
          </p:spPr>
          <p:txBody>
            <a:bodyPr/>
            <a:lstStyle/>
            <a:p>
              <a:endParaRPr lang="en-US"/>
            </a:p>
          </p:txBody>
        </p:sp>
        <p:sp>
          <p:nvSpPr>
            <p:cNvPr id="252" name="Google Shape;252;p32"/>
            <p:cNvSpPr txBox="1"/>
            <p:nvPr/>
          </p:nvSpPr>
          <p:spPr>
            <a:xfrm>
              <a:off x="0" y="-47625"/>
              <a:ext cx="812700" cy="860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53" name="Google Shape;253;p32"/>
          <p:cNvSpPr txBox="1"/>
          <p:nvPr/>
        </p:nvSpPr>
        <p:spPr>
          <a:xfrm>
            <a:off x="817766" y="556260"/>
            <a:ext cx="11701500" cy="1108200"/>
          </a:xfrm>
          <a:prstGeom prst="rect">
            <a:avLst/>
          </a:prstGeom>
          <a:noFill/>
          <a:ln>
            <a:noFill/>
          </a:ln>
        </p:spPr>
        <p:txBody>
          <a:bodyPr spcFirstLastPara="1" wrap="square" lIns="0" tIns="0" rIns="0" bIns="0" anchor="t" anchorCtr="0">
            <a:spAutoFit/>
          </a:bodyPr>
          <a:lstStyle/>
          <a:p>
            <a:pPr marL="0" marR="0" lvl="0" indent="0" algn="l" rtl="0">
              <a:lnSpc>
                <a:spcPct val="102000"/>
              </a:lnSpc>
              <a:spcBef>
                <a:spcPts val="0"/>
              </a:spcBef>
              <a:spcAft>
                <a:spcPts val="0"/>
              </a:spcAft>
              <a:buNone/>
            </a:pPr>
            <a:r>
              <a:rPr lang="en-US" sz="7200">
                <a:solidFill>
                  <a:srgbClr val="F9F9F4"/>
                </a:solidFill>
                <a:latin typeface="Georgia"/>
                <a:ea typeface="Georgia"/>
                <a:cs typeface="Georgia"/>
                <a:sym typeface="Georgia"/>
              </a:rPr>
              <a:t>Details of Expedition</a:t>
            </a:r>
            <a:endParaRPr sz="7200">
              <a:latin typeface="Georgia"/>
              <a:ea typeface="Georgia"/>
              <a:cs typeface="Georgia"/>
              <a:sym typeface="Georgia"/>
            </a:endParaRPr>
          </a:p>
        </p:txBody>
      </p:sp>
      <p:grpSp>
        <p:nvGrpSpPr>
          <p:cNvPr id="254" name="Google Shape;254;p32"/>
          <p:cNvGrpSpPr/>
          <p:nvPr/>
        </p:nvGrpSpPr>
        <p:grpSpPr>
          <a:xfrm>
            <a:off x="517367" y="5187025"/>
            <a:ext cx="17268298" cy="2477210"/>
            <a:chOff x="-695187" y="-4968055"/>
            <a:chExt cx="15082800" cy="7021572"/>
          </a:xfrm>
        </p:grpSpPr>
        <p:sp>
          <p:nvSpPr>
            <p:cNvPr id="255" name="Google Shape;255;p32"/>
            <p:cNvSpPr txBox="1"/>
            <p:nvPr/>
          </p:nvSpPr>
          <p:spPr>
            <a:xfrm>
              <a:off x="-695187" y="-3059683"/>
              <a:ext cx="15082800" cy="5113200"/>
            </a:xfrm>
            <a:prstGeom prst="rect">
              <a:avLst/>
            </a:prstGeom>
            <a:noFill/>
            <a:ln>
              <a:noFill/>
            </a:ln>
          </p:spPr>
          <p:txBody>
            <a:bodyPr spcFirstLastPara="1" wrap="square" lIns="0" tIns="0" rIns="0" bIns="0" anchor="t" anchorCtr="0">
              <a:spAutoFit/>
            </a:bodyPr>
            <a:lstStyle/>
            <a:p>
              <a:pPr marL="0" lvl="0" indent="0" algn="l" rtl="0">
                <a:lnSpc>
                  <a:spcPct val="150000"/>
                </a:lnSpc>
                <a:spcBef>
                  <a:spcPts val="0"/>
                </a:spcBef>
                <a:spcAft>
                  <a:spcPts val="0"/>
                </a:spcAft>
                <a:buSzPts val="1100"/>
                <a:buNone/>
              </a:pPr>
              <a:endParaRPr sz="2600">
                <a:solidFill>
                  <a:srgbClr val="333333"/>
                </a:solidFill>
              </a:endParaRPr>
            </a:p>
            <a:p>
              <a:pPr marL="0" lvl="0" indent="0" algn="l" rtl="0">
                <a:lnSpc>
                  <a:spcPct val="115000"/>
                </a:lnSpc>
                <a:spcBef>
                  <a:spcPts val="1100"/>
                </a:spcBef>
                <a:spcAft>
                  <a:spcPts val="0"/>
                </a:spcAft>
                <a:buClr>
                  <a:schemeClr val="dk1"/>
                </a:buClr>
                <a:buSzPts val="1100"/>
                <a:buFont typeface="Arial"/>
                <a:buNone/>
              </a:pPr>
              <a:r>
                <a:rPr lang="en-US" sz="900">
                  <a:solidFill>
                    <a:srgbClr val="333333"/>
                  </a:solidFill>
                </a:rPr>
                <a:t> </a:t>
              </a:r>
              <a:endParaRPr sz="900">
                <a:solidFill>
                  <a:srgbClr val="333333"/>
                </a:solidFill>
              </a:endParaRPr>
            </a:p>
            <a:p>
              <a:pPr marL="0" lvl="0" indent="0" algn="l" rtl="0">
                <a:lnSpc>
                  <a:spcPct val="115000"/>
                </a:lnSpc>
                <a:spcBef>
                  <a:spcPts val="1100"/>
                </a:spcBef>
                <a:spcAft>
                  <a:spcPts val="0"/>
                </a:spcAft>
                <a:buClr>
                  <a:schemeClr val="dk1"/>
                </a:buClr>
                <a:buSzPts val="1100"/>
                <a:buFont typeface="Arial"/>
                <a:buNone/>
              </a:pPr>
              <a:endParaRPr sz="900">
                <a:solidFill>
                  <a:srgbClr val="333333"/>
                </a:solidFill>
              </a:endParaRPr>
            </a:p>
            <a:p>
              <a:pPr marL="0" marR="0" lvl="0" indent="0" algn="l" rtl="0">
                <a:lnSpc>
                  <a:spcPct val="140000"/>
                </a:lnSpc>
                <a:spcBef>
                  <a:spcPts val="1100"/>
                </a:spcBef>
                <a:spcAft>
                  <a:spcPts val="0"/>
                </a:spcAft>
                <a:buNone/>
              </a:pPr>
              <a:endParaRPr sz="3000">
                <a:latin typeface="Helvetica Neue"/>
                <a:ea typeface="Helvetica Neue"/>
                <a:cs typeface="Helvetica Neue"/>
                <a:sym typeface="Helvetica Neue"/>
              </a:endParaRPr>
            </a:p>
          </p:txBody>
        </p:sp>
        <p:sp>
          <p:nvSpPr>
            <p:cNvPr id="256" name="Google Shape;256;p32"/>
            <p:cNvSpPr txBox="1"/>
            <p:nvPr/>
          </p:nvSpPr>
          <p:spPr>
            <a:xfrm>
              <a:off x="-691991" y="-4968055"/>
              <a:ext cx="14855400" cy="610800"/>
            </a:xfrm>
            <a:prstGeom prst="rect">
              <a:avLst/>
            </a:prstGeom>
            <a:noFill/>
            <a:ln>
              <a:noFill/>
            </a:ln>
          </p:spPr>
          <p:txBody>
            <a:bodyPr spcFirstLastPara="1" wrap="square" lIns="0" tIns="0" rIns="0" bIns="0" anchor="t" anchorCtr="0">
              <a:spAutoFit/>
            </a:bodyPr>
            <a:lstStyle/>
            <a:p>
              <a:pPr marL="0" marR="0" lvl="0" indent="0" algn="l" rtl="0">
                <a:lnSpc>
                  <a:spcPct val="139995"/>
                </a:lnSpc>
                <a:spcBef>
                  <a:spcPts val="0"/>
                </a:spcBef>
                <a:spcAft>
                  <a:spcPts val="0"/>
                </a:spcAft>
                <a:buNone/>
              </a:pPr>
              <a:endParaRPr>
                <a:latin typeface="Helvetica Neue"/>
                <a:ea typeface="Helvetica Neue"/>
                <a:cs typeface="Helvetica Neue"/>
                <a:sym typeface="Helvetica Neue"/>
              </a:endParaRPr>
            </a:p>
          </p:txBody>
        </p:sp>
      </p:grpSp>
      <p:sp>
        <p:nvSpPr>
          <p:cNvPr id="257" name="Google Shape;257;p32"/>
          <p:cNvSpPr/>
          <p:nvPr/>
        </p:nvSpPr>
        <p:spPr>
          <a:xfrm>
            <a:off x="14304498" y="9205554"/>
            <a:ext cx="2954802" cy="482811"/>
          </a:xfrm>
          <a:custGeom>
            <a:avLst/>
            <a:gdLst/>
            <a:ahLst/>
            <a:cxnLst/>
            <a:rect l="l" t="t" r="r" b="b"/>
            <a:pathLst>
              <a:path w="2954802" h="482811" extrusionOk="0">
                <a:moveTo>
                  <a:pt x="0" y="0"/>
                </a:moveTo>
                <a:lnTo>
                  <a:pt x="2954802" y="0"/>
                </a:lnTo>
                <a:lnTo>
                  <a:pt x="2954802" y="482810"/>
                </a:lnTo>
                <a:lnTo>
                  <a:pt x="0" y="482810"/>
                </a:lnTo>
                <a:lnTo>
                  <a:pt x="0" y="0"/>
                </a:lnTo>
                <a:close/>
              </a:path>
            </a:pathLst>
          </a:custGeom>
          <a:blipFill rotWithShape="1">
            <a:blip r:embed="rId3">
              <a:alphaModFix/>
            </a:blip>
            <a:stretch>
              <a:fillRect/>
            </a:stretch>
          </a:blipFill>
          <a:ln>
            <a:noFill/>
          </a:ln>
        </p:spPr>
        <p:txBody>
          <a:bodyPr/>
          <a:lstStyle/>
          <a:p>
            <a:endParaRPr lang="en-US"/>
          </a:p>
        </p:txBody>
      </p:sp>
      <p:sp>
        <p:nvSpPr>
          <p:cNvPr id="258" name="Google Shape;258;p32"/>
          <p:cNvSpPr txBox="1"/>
          <p:nvPr/>
        </p:nvSpPr>
        <p:spPr>
          <a:xfrm>
            <a:off x="579000" y="2296813"/>
            <a:ext cx="17130000" cy="4990800"/>
          </a:xfrm>
          <a:prstGeom prst="rect">
            <a:avLst/>
          </a:prstGeom>
          <a:noFill/>
          <a:ln>
            <a:noFill/>
          </a:ln>
        </p:spPr>
        <p:txBody>
          <a:bodyPr spcFirstLastPara="1" wrap="square" lIns="91425" tIns="91425" rIns="91425" bIns="91425" anchor="t" anchorCtr="0">
            <a:spAutoFit/>
          </a:bodyPr>
          <a:lstStyle/>
          <a:p>
            <a:pPr marL="0" lvl="0" indent="0" algn="l" rtl="0">
              <a:lnSpc>
                <a:spcPct val="139995"/>
              </a:lnSpc>
              <a:spcBef>
                <a:spcPts val="0"/>
              </a:spcBef>
              <a:spcAft>
                <a:spcPts val="0"/>
              </a:spcAft>
              <a:buClr>
                <a:schemeClr val="dk1"/>
              </a:buClr>
              <a:buSzPts val="1100"/>
              <a:buFont typeface="Arial"/>
              <a:buNone/>
            </a:pPr>
            <a:r>
              <a:rPr lang="en-US" sz="4023" b="1">
                <a:solidFill>
                  <a:srgbClr val="040303"/>
                </a:solidFill>
                <a:latin typeface="Helvetica Neue"/>
                <a:ea typeface="Helvetica Neue"/>
                <a:cs typeface="Helvetica Neue"/>
                <a:sym typeface="Helvetica Neue"/>
              </a:rPr>
              <a:t>Location</a:t>
            </a:r>
            <a:endParaRPr sz="2400" b="1">
              <a:solidFill>
                <a:schemeClr val="dk1"/>
              </a:solidFill>
              <a:latin typeface="Helvetica Neue"/>
              <a:ea typeface="Helvetica Neue"/>
              <a:cs typeface="Helvetica Neue"/>
              <a:sym typeface="Helvetica Neue"/>
            </a:endParaRPr>
          </a:p>
          <a:p>
            <a:pPr marL="0" lvl="0" indent="0" algn="l" rtl="0">
              <a:lnSpc>
                <a:spcPct val="139995"/>
              </a:lnSpc>
              <a:spcBef>
                <a:spcPts val="0"/>
              </a:spcBef>
              <a:spcAft>
                <a:spcPts val="0"/>
              </a:spcAft>
              <a:buClr>
                <a:schemeClr val="dk1"/>
              </a:buClr>
              <a:buSzPts val="1100"/>
              <a:buFont typeface="Arial"/>
              <a:buNone/>
            </a:pPr>
            <a:r>
              <a:rPr lang="en-US" sz="2400">
                <a:solidFill>
                  <a:schemeClr val="dk1"/>
                </a:solidFill>
                <a:latin typeface="Helvetica Neue"/>
                <a:ea typeface="Helvetica Neue"/>
                <a:cs typeface="Helvetica Neue"/>
                <a:sym typeface="Helvetica Neue"/>
              </a:rPr>
              <a:t>She went to Taʻū in the Samoan Islands, chosen because of its remoteness, which granted her access to a culture without influence of western ideals. It had been influenced by Christianity, but aside from that she considered it “unspoiled” by many of the social pressures of American life.</a:t>
            </a:r>
            <a:endParaRPr sz="1900">
              <a:solidFill>
                <a:schemeClr val="dk1"/>
              </a:solidFill>
              <a:latin typeface="Helvetica Neue"/>
              <a:ea typeface="Helvetica Neue"/>
              <a:cs typeface="Helvetica Neue"/>
              <a:sym typeface="Helvetica Neue"/>
            </a:endParaRPr>
          </a:p>
          <a:p>
            <a:pPr marL="0" lvl="0" indent="0" algn="l" rtl="0">
              <a:lnSpc>
                <a:spcPct val="139995"/>
              </a:lnSpc>
              <a:spcBef>
                <a:spcPts val="0"/>
              </a:spcBef>
              <a:spcAft>
                <a:spcPts val="0"/>
              </a:spcAft>
              <a:buClr>
                <a:schemeClr val="dk1"/>
              </a:buClr>
              <a:buSzPts val="1100"/>
              <a:buFont typeface="Arial"/>
              <a:buNone/>
            </a:pPr>
            <a:r>
              <a:rPr lang="en-US" sz="4023" b="1">
                <a:solidFill>
                  <a:srgbClr val="040303"/>
                </a:solidFill>
                <a:latin typeface="Helvetica Neue"/>
                <a:ea typeface="Helvetica Neue"/>
                <a:cs typeface="Helvetica Neue"/>
                <a:sym typeface="Helvetica Neue"/>
              </a:rPr>
              <a:t>Timing</a:t>
            </a:r>
            <a:endParaRPr sz="4023" b="1">
              <a:solidFill>
                <a:srgbClr val="040303"/>
              </a:solidFill>
              <a:latin typeface="Helvetica Neue"/>
              <a:ea typeface="Helvetica Neue"/>
              <a:cs typeface="Helvetica Neue"/>
              <a:sym typeface="Helvetica Neue"/>
            </a:endParaRPr>
          </a:p>
          <a:p>
            <a:pPr marL="0" lvl="0" indent="0" algn="l" rtl="0">
              <a:lnSpc>
                <a:spcPct val="139995"/>
              </a:lnSpc>
              <a:spcBef>
                <a:spcPts val="0"/>
              </a:spcBef>
              <a:spcAft>
                <a:spcPts val="0"/>
              </a:spcAft>
              <a:buClr>
                <a:schemeClr val="dk1"/>
              </a:buClr>
              <a:buSzPts val="1100"/>
              <a:buFont typeface="Arial"/>
              <a:buNone/>
            </a:pPr>
            <a:r>
              <a:rPr lang="en-US" sz="2600">
                <a:solidFill>
                  <a:srgbClr val="333333"/>
                </a:solidFill>
              </a:rPr>
              <a:t>Margaret Mead spent approximately nine months in Samoa interviewing the Samoan people with a focus on understanding the development of young women. By the time she left, she had gathered enough ethnographic data to write her book, </a:t>
            </a:r>
            <a:r>
              <a:rPr lang="en-US" sz="2600" i="1">
                <a:solidFill>
                  <a:srgbClr val="333333"/>
                </a:solidFill>
              </a:rPr>
              <a:t>Coming of Age in Samoa</a:t>
            </a:r>
            <a:r>
              <a:rPr lang="en-US" sz="2600">
                <a:solidFill>
                  <a:srgbClr val="333333"/>
                </a:solidFill>
              </a:rPr>
              <a:t>.</a:t>
            </a:r>
            <a:endParaRPr sz="4023" b="1">
              <a:solidFill>
                <a:srgbClr val="040303"/>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266"/>
        <p:cNvGrpSpPr/>
        <p:nvPr/>
      </p:nvGrpSpPr>
      <p:grpSpPr>
        <a:xfrm>
          <a:off x="0" y="0"/>
          <a:ext cx="0" cy="0"/>
          <a:chOff x="0" y="0"/>
          <a:chExt cx="0" cy="0"/>
        </a:xfrm>
      </p:grpSpPr>
      <p:grpSp>
        <p:nvGrpSpPr>
          <p:cNvPr id="267" name="Google Shape;267;p33"/>
          <p:cNvGrpSpPr/>
          <p:nvPr/>
        </p:nvGrpSpPr>
        <p:grpSpPr>
          <a:xfrm>
            <a:off x="17259300" y="-180826"/>
            <a:ext cx="3086104" cy="10467826"/>
            <a:chOff x="0" y="-47625"/>
            <a:chExt cx="812800" cy="2756958"/>
          </a:xfrm>
        </p:grpSpPr>
        <p:sp>
          <p:nvSpPr>
            <p:cNvPr id="268" name="Google Shape;268;p33"/>
            <p:cNvSpPr/>
            <p:nvPr/>
          </p:nvSpPr>
          <p:spPr>
            <a:xfrm>
              <a:off x="0" y="0"/>
              <a:ext cx="270933" cy="2709333"/>
            </a:xfrm>
            <a:custGeom>
              <a:avLst/>
              <a:gdLst/>
              <a:ahLst/>
              <a:cxnLst/>
              <a:rect l="l" t="t" r="r" b="b"/>
              <a:pathLst>
                <a:path w="270933" h="2709333" extrusionOk="0">
                  <a:moveTo>
                    <a:pt x="0" y="0"/>
                  </a:moveTo>
                  <a:lnTo>
                    <a:pt x="270933" y="0"/>
                  </a:lnTo>
                  <a:lnTo>
                    <a:pt x="270933" y="2709333"/>
                  </a:lnTo>
                  <a:lnTo>
                    <a:pt x="0" y="2709333"/>
                  </a:lnTo>
                  <a:close/>
                </a:path>
              </a:pathLst>
            </a:custGeom>
            <a:solidFill>
              <a:srgbClr val="F9F9F4"/>
            </a:solidFill>
            <a:ln>
              <a:noFill/>
            </a:ln>
          </p:spPr>
          <p:txBody>
            <a:bodyPr/>
            <a:lstStyle/>
            <a:p>
              <a:endParaRPr lang="en-US"/>
            </a:p>
          </p:txBody>
        </p:sp>
        <p:sp>
          <p:nvSpPr>
            <p:cNvPr id="269" name="Google Shape;269;p3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70" name="Google Shape;270;p33"/>
          <p:cNvSpPr/>
          <p:nvPr/>
        </p:nvSpPr>
        <p:spPr>
          <a:xfrm>
            <a:off x="14892846" y="9201069"/>
            <a:ext cx="2583568" cy="422152"/>
          </a:xfrm>
          <a:custGeom>
            <a:avLst/>
            <a:gdLst/>
            <a:ahLst/>
            <a:cxnLst/>
            <a:rect l="l" t="t" r="r" b="b"/>
            <a:pathLst>
              <a:path w="2583568" h="422152" extrusionOk="0">
                <a:moveTo>
                  <a:pt x="0" y="0"/>
                </a:moveTo>
                <a:lnTo>
                  <a:pt x="2583568" y="0"/>
                </a:lnTo>
                <a:lnTo>
                  <a:pt x="2583568" y="422152"/>
                </a:lnTo>
                <a:lnTo>
                  <a:pt x="0" y="422152"/>
                </a:lnTo>
                <a:lnTo>
                  <a:pt x="0" y="0"/>
                </a:lnTo>
                <a:close/>
              </a:path>
            </a:pathLst>
          </a:custGeom>
          <a:blipFill rotWithShape="1">
            <a:blip r:embed="rId3">
              <a:alphaModFix/>
            </a:blip>
            <a:stretch>
              <a:fillRect/>
            </a:stretch>
          </a:blipFill>
          <a:ln>
            <a:noFill/>
          </a:ln>
        </p:spPr>
        <p:txBody>
          <a:bodyPr/>
          <a:lstStyle/>
          <a:p>
            <a:endParaRPr lang="en-US"/>
          </a:p>
        </p:txBody>
      </p:sp>
      <p:grpSp>
        <p:nvGrpSpPr>
          <p:cNvPr id="271" name="Google Shape;271;p33"/>
          <p:cNvGrpSpPr/>
          <p:nvPr/>
        </p:nvGrpSpPr>
        <p:grpSpPr>
          <a:xfrm>
            <a:off x="15781899" y="-1762440"/>
            <a:ext cx="8654941" cy="10321742"/>
            <a:chOff x="0" y="-241102"/>
            <a:chExt cx="11539922" cy="13762323"/>
          </a:xfrm>
        </p:grpSpPr>
        <p:grpSp>
          <p:nvGrpSpPr>
            <p:cNvPr id="272" name="Google Shape;272;p33"/>
            <p:cNvGrpSpPr/>
            <p:nvPr/>
          </p:nvGrpSpPr>
          <p:grpSpPr>
            <a:xfrm>
              <a:off x="0" y="-241102"/>
              <a:ext cx="4351786" cy="13762323"/>
              <a:chOff x="0" y="-47625"/>
              <a:chExt cx="859612" cy="2718483"/>
            </a:xfrm>
          </p:grpSpPr>
          <p:sp>
            <p:nvSpPr>
              <p:cNvPr id="273" name="Google Shape;273;p33"/>
              <p:cNvSpPr/>
              <p:nvPr/>
            </p:nvSpPr>
            <p:spPr>
              <a:xfrm>
                <a:off x="0" y="0"/>
                <a:ext cx="859612" cy="2670858"/>
              </a:xfrm>
              <a:custGeom>
                <a:avLst/>
                <a:gdLst/>
                <a:ahLst/>
                <a:cxnLst/>
                <a:rect l="l" t="t" r="r" b="b"/>
                <a:pathLst>
                  <a:path w="859612" h="2670858" extrusionOk="0">
                    <a:moveTo>
                      <a:pt x="0" y="0"/>
                    </a:moveTo>
                    <a:lnTo>
                      <a:pt x="859612" y="0"/>
                    </a:lnTo>
                    <a:lnTo>
                      <a:pt x="859612" y="2670858"/>
                    </a:lnTo>
                    <a:lnTo>
                      <a:pt x="0" y="2670858"/>
                    </a:lnTo>
                    <a:close/>
                  </a:path>
                </a:pathLst>
              </a:custGeom>
              <a:solidFill>
                <a:srgbClr val="000000">
                  <a:alpha val="0"/>
                </a:srgbClr>
              </a:solidFill>
              <a:ln w="38100" cap="flat" cmpd="sng">
                <a:solidFill>
                  <a:srgbClr val="000000"/>
                </a:solidFill>
                <a:prstDash val="solid"/>
                <a:round/>
                <a:headEnd type="none" w="sm" len="sm"/>
                <a:tailEnd type="none" w="sm" len="sm"/>
              </a:ln>
            </p:spPr>
            <p:txBody>
              <a:bodyPr/>
              <a:lstStyle/>
              <a:p>
                <a:endParaRPr lang="en-US"/>
              </a:p>
            </p:txBody>
          </p:sp>
          <p:sp>
            <p:nvSpPr>
              <p:cNvPr id="274" name="Google Shape;274;p3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75" name="Google Shape;275;p33"/>
            <p:cNvGrpSpPr/>
            <p:nvPr/>
          </p:nvGrpSpPr>
          <p:grpSpPr>
            <a:xfrm>
              <a:off x="878398" y="574337"/>
              <a:ext cx="4351786" cy="12131445"/>
              <a:chOff x="0" y="-47625"/>
              <a:chExt cx="859612" cy="2396335"/>
            </a:xfrm>
          </p:grpSpPr>
          <p:sp>
            <p:nvSpPr>
              <p:cNvPr id="276" name="Google Shape;276;p33"/>
              <p:cNvSpPr/>
              <p:nvPr/>
            </p:nvSpPr>
            <p:spPr>
              <a:xfrm>
                <a:off x="0" y="0"/>
                <a:ext cx="859612" cy="2348710"/>
              </a:xfrm>
              <a:custGeom>
                <a:avLst/>
                <a:gdLst/>
                <a:ahLst/>
                <a:cxnLst/>
                <a:rect l="l" t="t" r="r" b="b"/>
                <a:pathLst>
                  <a:path w="859612" h="2348710" extrusionOk="0">
                    <a:moveTo>
                      <a:pt x="0" y="0"/>
                    </a:moveTo>
                    <a:lnTo>
                      <a:pt x="859612" y="0"/>
                    </a:lnTo>
                    <a:lnTo>
                      <a:pt x="859612" y="2348710"/>
                    </a:lnTo>
                    <a:lnTo>
                      <a:pt x="0" y="2348710"/>
                    </a:lnTo>
                    <a:close/>
                  </a:path>
                </a:pathLst>
              </a:custGeom>
              <a:solidFill>
                <a:srgbClr val="000000">
                  <a:alpha val="0"/>
                </a:srgbClr>
              </a:solidFill>
              <a:ln w="38100" cap="flat" cmpd="sng">
                <a:solidFill>
                  <a:srgbClr val="000000"/>
                </a:solidFill>
                <a:prstDash val="solid"/>
                <a:round/>
                <a:headEnd type="none" w="sm" len="sm"/>
                <a:tailEnd type="none" w="sm" len="sm"/>
              </a:ln>
            </p:spPr>
            <p:txBody>
              <a:bodyPr/>
              <a:lstStyle/>
              <a:p>
                <a:endParaRPr lang="en-US"/>
              </a:p>
            </p:txBody>
          </p:sp>
          <p:sp>
            <p:nvSpPr>
              <p:cNvPr id="277" name="Google Shape;277;p3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278" name="Google Shape;278;p33"/>
            <p:cNvCxnSpPr/>
            <p:nvPr/>
          </p:nvCxnSpPr>
          <p:spPr>
            <a:xfrm>
              <a:off x="1797592" y="1415494"/>
              <a:ext cx="25400" cy="9691497"/>
            </a:xfrm>
            <a:prstGeom prst="straightConnector1">
              <a:avLst/>
            </a:prstGeom>
            <a:noFill/>
            <a:ln w="50800" cap="flat" cmpd="sng">
              <a:solidFill>
                <a:srgbClr val="000000"/>
              </a:solidFill>
              <a:prstDash val="dot"/>
              <a:round/>
              <a:headEnd type="none" w="sm" len="sm"/>
              <a:tailEnd type="none" w="sm" len="sm"/>
            </a:ln>
          </p:spPr>
        </p:cxnSp>
        <p:cxnSp>
          <p:nvCxnSpPr>
            <p:cNvPr id="279" name="Google Shape;279;p33"/>
            <p:cNvCxnSpPr/>
            <p:nvPr/>
          </p:nvCxnSpPr>
          <p:spPr>
            <a:xfrm>
              <a:off x="1848392" y="11081658"/>
              <a:ext cx="9691530" cy="0"/>
            </a:xfrm>
            <a:prstGeom prst="straightConnector1">
              <a:avLst/>
            </a:prstGeom>
            <a:noFill/>
            <a:ln w="50800" cap="flat" cmpd="sng">
              <a:solidFill>
                <a:srgbClr val="000000"/>
              </a:solidFill>
              <a:prstDash val="dot"/>
              <a:round/>
              <a:headEnd type="none" w="sm" len="sm"/>
              <a:tailEnd type="none" w="sm" len="sm"/>
            </a:ln>
          </p:spPr>
        </p:cxnSp>
      </p:grpSp>
      <p:sp>
        <p:nvSpPr>
          <p:cNvPr id="280" name="Google Shape;280;p33"/>
          <p:cNvSpPr txBox="1"/>
          <p:nvPr/>
        </p:nvSpPr>
        <p:spPr>
          <a:xfrm>
            <a:off x="116227" y="527295"/>
            <a:ext cx="14291100" cy="1108200"/>
          </a:xfrm>
          <a:prstGeom prst="rect">
            <a:avLst/>
          </a:prstGeom>
          <a:noFill/>
          <a:ln>
            <a:noFill/>
          </a:ln>
        </p:spPr>
        <p:txBody>
          <a:bodyPr spcFirstLastPara="1" wrap="square" lIns="0" tIns="0" rIns="0" bIns="0" anchor="t" anchorCtr="0">
            <a:spAutoFit/>
          </a:bodyPr>
          <a:lstStyle/>
          <a:p>
            <a:pPr marL="0" marR="0" lvl="0" indent="0" algn="ctr" rtl="0">
              <a:lnSpc>
                <a:spcPct val="149008"/>
              </a:lnSpc>
              <a:spcBef>
                <a:spcPts val="0"/>
              </a:spcBef>
              <a:spcAft>
                <a:spcPts val="0"/>
              </a:spcAft>
              <a:buNone/>
            </a:pPr>
            <a:r>
              <a:rPr lang="en-US" sz="7200">
                <a:latin typeface="Georgia"/>
                <a:ea typeface="Georgia"/>
                <a:cs typeface="Georgia"/>
                <a:sym typeface="Georgia"/>
              </a:rPr>
              <a:t>Ethnographic Focus</a:t>
            </a:r>
            <a:endParaRPr sz="7200">
              <a:latin typeface="Georgia"/>
              <a:ea typeface="Georgia"/>
              <a:cs typeface="Georgia"/>
              <a:sym typeface="Georgia"/>
            </a:endParaRPr>
          </a:p>
        </p:txBody>
      </p:sp>
      <p:sp>
        <p:nvSpPr>
          <p:cNvPr id="281" name="Google Shape;281;p33"/>
          <p:cNvSpPr txBox="1"/>
          <p:nvPr/>
        </p:nvSpPr>
        <p:spPr>
          <a:xfrm>
            <a:off x="2422925" y="2028675"/>
            <a:ext cx="9677700" cy="717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a:latin typeface="Helvetica Neue"/>
                <a:ea typeface="Helvetica Neue"/>
                <a:cs typeface="Helvetica Neue"/>
                <a:sym typeface="Helvetica Neue"/>
              </a:rPr>
              <a:t>“I have tried to answer the question which sent me to Samoa: Are the disturbances which vex our adolescents due to the nature of adolescence itself or to the civilization? Under different conditions does adolescence present a different picture?”</a:t>
            </a:r>
            <a:endParaRPr sz="3600">
              <a:latin typeface="Helvetica Neue"/>
              <a:ea typeface="Helvetica Neue"/>
              <a:cs typeface="Helvetica Neue"/>
              <a:sym typeface="Helvetica Neue"/>
            </a:endParaRPr>
          </a:p>
        </p:txBody>
      </p:sp>
      <p:sp>
        <p:nvSpPr>
          <p:cNvPr id="282" name="Google Shape;282;p33"/>
          <p:cNvSpPr txBox="1"/>
          <p:nvPr/>
        </p:nvSpPr>
        <p:spPr>
          <a:xfrm>
            <a:off x="7430325" y="5914250"/>
            <a:ext cx="4863900" cy="113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900" b="1">
                <a:latin typeface="Helvetica Neue"/>
                <a:ea typeface="Helvetica Neue"/>
                <a:cs typeface="Helvetica Neue"/>
                <a:sym typeface="Helvetica Neue"/>
              </a:rPr>
              <a:t>— Margaret Mead</a:t>
            </a:r>
            <a:endParaRPr sz="3900" b="1">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506</Words>
  <Application>Microsoft Office PowerPoint</Application>
  <PresentationFormat>Custom</PresentationFormat>
  <Paragraphs>69</Paragraphs>
  <Slides>10</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Helvetica Neue</vt:lpstr>
      <vt:lpstr>Arial</vt:lpstr>
      <vt:lpstr>Calibri</vt:lpstr>
      <vt:lpstr>Georgia</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Chip Colwell</dc:creator>
  <cp:lastModifiedBy>Chip Colwell</cp:lastModifiedBy>
  <cp:revision>2</cp:revision>
  <dcterms:modified xsi:type="dcterms:W3CDTF">2023-10-12T20:49:00Z</dcterms:modified>
</cp:coreProperties>
</file>