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10287000" cx="18288000"/>
  <p:notesSz cx="6858000" cy="9144000"/>
  <p:embeddedFontLst>
    <p:embeddedFont>
      <p:font typeface="Helvetica Neue"/>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HelveticaNeue-regular.fntdata"/><Relationship Id="rId14" Type="http://schemas.openxmlformats.org/officeDocument/2006/relationships/slide" Target="slides/slide9.xml"/><Relationship Id="rId17" Type="http://schemas.openxmlformats.org/officeDocument/2006/relationships/font" Target="fonts/HelveticaNeue-italic.fntdata"/><Relationship Id="rId16" Type="http://schemas.openxmlformats.org/officeDocument/2006/relationships/font" Target="fonts/HelveticaNeue-bold.fntdata"/><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font" Target="fonts/HelveticaNeue-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962400" cy="3429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5180013" y="0"/>
            <a:ext cx="3962400" cy="3429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2857500" y="512763"/>
            <a:ext cx="3429000" cy="25669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914400" y="3251200"/>
            <a:ext cx="7315200" cy="3081338"/>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6502400"/>
            <a:ext cx="3962400" cy="341313"/>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5180013" y="6502400"/>
            <a:ext cx="3962400" cy="341313"/>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914400" y="3251200"/>
            <a:ext cx="7315200" cy="3081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For Unit [#], replace [#] with the unit number so for example it will say Unit </a:t>
            </a:r>
            <a:r>
              <a:rPr lang="en-US"/>
              <a:t>1</a:t>
            </a:r>
            <a:r>
              <a:rPr lang="en-US"/>
              <a:t>.</a:t>
            </a:r>
            <a:endParaRPr/>
          </a:p>
        </p:txBody>
      </p:sp>
      <p:sp>
        <p:nvSpPr>
          <p:cNvPr id="86" name="Google Shape;86;p1:notes"/>
          <p:cNvSpPr/>
          <p:nvPr>
            <p:ph idx="2" type="sldImg"/>
          </p:nvPr>
        </p:nvSpPr>
        <p:spPr>
          <a:xfrm>
            <a:off x="2857500" y="512763"/>
            <a:ext cx="3429000" cy="256698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2:notes"/>
          <p:cNvSpPr txBox="1"/>
          <p:nvPr>
            <p:ph idx="1" type="body"/>
          </p:nvPr>
        </p:nvSpPr>
        <p:spPr>
          <a:xfrm>
            <a:off x="914400" y="3251200"/>
            <a:ext cx="7315200" cy="3081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0" name="Google Shape;100;p2:notes"/>
          <p:cNvSpPr/>
          <p:nvPr>
            <p:ph idx="2" type="sldImg"/>
          </p:nvPr>
        </p:nvSpPr>
        <p:spPr>
          <a:xfrm>
            <a:off x="2857500" y="512763"/>
            <a:ext cx="3429000" cy="256698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3:notes"/>
          <p:cNvSpPr txBox="1"/>
          <p:nvPr>
            <p:ph idx="2" type="hdr"/>
          </p:nvPr>
        </p:nvSpPr>
        <p:spPr>
          <a:xfrm>
            <a:off x="0" y="0"/>
            <a:ext cx="3962400" cy="3429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sz="1200"/>
          </a:p>
        </p:txBody>
      </p:sp>
      <p:sp>
        <p:nvSpPr>
          <p:cNvPr id="108" name="Google Shape;108;p3:notes"/>
          <p:cNvSpPr txBox="1"/>
          <p:nvPr>
            <p:ph idx="10" type="dt"/>
          </p:nvPr>
        </p:nvSpPr>
        <p:spPr>
          <a:xfrm>
            <a:off x="5180013" y="0"/>
            <a:ext cx="3962400" cy="3429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rPr b="0" i="0" lang="en-US" sz="1200" u="none" cap="none" strike="noStrike">
                <a:solidFill>
                  <a:schemeClr val="dk1"/>
                </a:solidFill>
                <a:latin typeface="Calibri"/>
                <a:ea typeface="Calibri"/>
                <a:cs typeface="Calibri"/>
                <a:sym typeface="Calibri"/>
              </a:rPr>
              <a:t>1.7.2013</a:t>
            </a:r>
            <a:endParaRPr/>
          </a:p>
        </p:txBody>
      </p:sp>
      <p:sp>
        <p:nvSpPr>
          <p:cNvPr id="109" name="Google Shape;109;p3:notes"/>
          <p:cNvSpPr/>
          <p:nvPr>
            <p:ph idx="3" type="sldImg"/>
          </p:nvPr>
        </p:nvSpPr>
        <p:spPr>
          <a:xfrm>
            <a:off x="2857500" y="512763"/>
            <a:ext cx="3429000" cy="25669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0" name="Google Shape;110;p3:notes"/>
          <p:cNvSpPr txBox="1"/>
          <p:nvPr>
            <p:ph idx="1" type="body"/>
          </p:nvPr>
        </p:nvSpPr>
        <p:spPr>
          <a:xfrm>
            <a:off x="914400" y="3251200"/>
            <a:ext cx="7315200" cy="3081338"/>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-Public advocacy of anthros like Franz Boas, Margaret Mead, etc. </a:t>
            </a:r>
            <a:endParaRPr/>
          </a:p>
          <a:p>
            <a:pPr indent="0" lvl="0" marL="0" rtl="0" algn="l">
              <a:spcBef>
                <a:spcPts val="0"/>
              </a:spcBef>
              <a:spcAft>
                <a:spcPts val="0"/>
              </a:spcAft>
              <a:buNone/>
            </a:pPr>
            <a:r>
              <a:rPr lang="en-US"/>
              <a:t>-Development of "formal" and accredited museums</a:t>
            </a:r>
            <a:endParaRPr/>
          </a:p>
        </p:txBody>
      </p:sp>
      <p:sp>
        <p:nvSpPr>
          <p:cNvPr id="111" name="Google Shape;111;p3:notes"/>
          <p:cNvSpPr txBox="1"/>
          <p:nvPr>
            <p:ph idx="11" type="ftr"/>
          </p:nvPr>
        </p:nvSpPr>
        <p:spPr>
          <a:xfrm>
            <a:off x="0" y="6502400"/>
            <a:ext cx="3962400" cy="341313"/>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t/>
            </a:r>
            <a:endParaRPr sz="1200"/>
          </a:p>
        </p:txBody>
      </p:sp>
      <p:sp>
        <p:nvSpPr>
          <p:cNvPr id="112" name="Google Shape;112;p3:notes"/>
          <p:cNvSpPr txBox="1"/>
          <p:nvPr>
            <p:ph idx="12" type="sldNum"/>
          </p:nvPr>
        </p:nvSpPr>
        <p:spPr>
          <a:xfrm>
            <a:off x="5180013" y="6502400"/>
            <a:ext cx="3962400" cy="341313"/>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r>
              <a:rPr b="0" i="0" lang="en-US" sz="1200" u="none" cap="none" strike="noStrike">
                <a:solidFill>
                  <a:schemeClr val="dk1"/>
                </a:solidFill>
                <a:latin typeface="Calibri"/>
                <a:ea typeface="Calibri"/>
                <a:cs typeface="Calibri"/>
                <a:sym typeface="Calibri"/>
              </a:rPr>
              <a:t>‹#›</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5:notes"/>
          <p:cNvSpPr txBox="1"/>
          <p:nvPr>
            <p:ph idx="1" type="body"/>
          </p:nvPr>
        </p:nvSpPr>
        <p:spPr>
          <a:xfrm>
            <a:off x="914400" y="3251200"/>
            <a:ext cx="7315200" cy="3081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6" name="Google Shape;126;p5:notes"/>
          <p:cNvSpPr/>
          <p:nvPr>
            <p:ph idx="2" type="sldImg"/>
          </p:nvPr>
        </p:nvSpPr>
        <p:spPr>
          <a:xfrm>
            <a:off x="2857500" y="512763"/>
            <a:ext cx="3429000" cy="256698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287195b7c88_0_12:notes"/>
          <p:cNvSpPr txBox="1"/>
          <p:nvPr>
            <p:ph idx="1" type="body"/>
          </p:nvPr>
        </p:nvSpPr>
        <p:spPr>
          <a:xfrm>
            <a:off x="914400" y="3251200"/>
            <a:ext cx="7315200" cy="30813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Change Supporting Info to the topic</a:t>
            </a:r>
            <a:endParaRPr/>
          </a:p>
        </p:txBody>
      </p:sp>
      <p:sp>
        <p:nvSpPr>
          <p:cNvPr id="136" name="Google Shape;136;g287195b7c88_0_12:notes"/>
          <p:cNvSpPr/>
          <p:nvPr>
            <p:ph idx="2" type="sldImg"/>
          </p:nvPr>
        </p:nvSpPr>
        <p:spPr>
          <a:xfrm>
            <a:off x="2857500" y="512763"/>
            <a:ext cx="3429000" cy="2567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6:notes"/>
          <p:cNvSpPr txBox="1"/>
          <p:nvPr>
            <p:ph idx="1" type="body"/>
          </p:nvPr>
        </p:nvSpPr>
        <p:spPr>
          <a:xfrm>
            <a:off x="914400" y="3251200"/>
            <a:ext cx="7315200" cy="3081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 name="Google Shape;146;p6:notes"/>
          <p:cNvSpPr/>
          <p:nvPr>
            <p:ph idx="2" type="sldImg"/>
          </p:nvPr>
        </p:nvSpPr>
        <p:spPr>
          <a:xfrm>
            <a:off x="2857500" y="512763"/>
            <a:ext cx="3429000" cy="256698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287195b7c88_0_98:notes"/>
          <p:cNvSpPr txBox="1"/>
          <p:nvPr>
            <p:ph idx="1" type="body"/>
          </p:nvPr>
        </p:nvSpPr>
        <p:spPr>
          <a:xfrm>
            <a:off x="914400" y="3251200"/>
            <a:ext cx="7315200" cy="30813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6" name="Google Shape;156;g287195b7c88_0_98:notes"/>
          <p:cNvSpPr/>
          <p:nvPr>
            <p:ph idx="2" type="sldImg"/>
          </p:nvPr>
        </p:nvSpPr>
        <p:spPr>
          <a:xfrm>
            <a:off x="2857500" y="512763"/>
            <a:ext cx="3429000" cy="2567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87195b7c88_0_108:notes"/>
          <p:cNvSpPr txBox="1"/>
          <p:nvPr>
            <p:ph idx="1" type="body"/>
          </p:nvPr>
        </p:nvSpPr>
        <p:spPr>
          <a:xfrm>
            <a:off x="914400" y="3251200"/>
            <a:ext cx="7315200" cy="30813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Change Supporting Info to the topic</a:t>
            </a:r>
            <a:endParaRPr/>
          </a:p>
        </p:txBody>
      </p:sp>
      <p:sp>
        <p:nvSpPr>
          <p:cNvPr id="166" name="Google Shape;166;g287195b7c88_0_108:notes"/>
          <p:cNvSpPr/>
          <p:nvPr>
            <p:ph idx="2" type="sldImg"/>
          </p:nvPr>
        </p:nvSpPr>
        <p:spPr>
          <a:xfrm>
            <a:off x="2857500" y="512763"/>
            <a:ext cx="3429000" cy="2567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9:notes"/>
          <p:cNvSpPr txBox="1"/>
          <p:nvPr>
            <p:ph idx="2" type="hdr"/>
          </p:nvPr>
        </p:nvSpPr>
        <p:spPr>
          <a:xfrm>
            <a:off x="0" y="0"/>
            <a:ext cx="3962400" cy="3429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sz="1200"/>
          </a:p>
        </p:txBody>
      </p:sp>
      <p:sp>
        <p:nvSpPr>
          <p:cNvPr id="176" name="Google Shape;176;p19:notes"/>
          <p:cNvSpPr txBox="1"/>
          <p:nvPr>
            <p:ph idx="10" type="dt"/>
          </p:nvPr>
        </p:nvSpPr>
        <p:spPr>
          <a:xfrm>
            <a:off x="5180013" y="0"/>
            <a:ext cx="3962400" cy="3429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rPr b="0" i="0" lang="en-US" sz="1200" u="none" cap="none" strike="noStrike">
                <a:solidFill>
                  <a:schemeClr val="dk1"/>
                </a:solidFill>
                <a:latin typeface="Calibri"/>
                <a:ea typeface="Calibri"/>
                <a:cs typeface="Calibri"/>
                <a:sym typeface="Calibri"/>
              </a:rPr>
              <a:t>1.7.2013</a:t>
            </a:r>
            <a:endParaRPr/>
          </a:p>
        </p:txBody>
      </p:sp>
      <p:sp>
        <p:nvSpPr>
          <p:cNvPr id="177" name="Google Shape;177;p19:notes"/>
          <p:cNvSpPr/>
          <p:nvPr>
            <p:ph idx="3" type="sldImg"/>
          </p:nvPr>
        </p:nvSpPr>
        <p:spPr>
          <a:xfrm>
            <a:off x="2857500" y="512763"/>
            <a:ext cx="3429000" cy="25669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8" name="Google Shape;178;p19:notes"/>
          <p:cNvSpPr txBox="1"/>
          <p:nvPr>
            <p:ph idx="1" type="body"/>
          </p:nvPr>
        </p:nvSpPr>
        <p:spPr>
          <a:xfrm>
            <a:off x="914400" y="3251200"/>
            <a:ext cx="7315200" cy="3081338"/>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9" name="Google Shape;179;p19:notes"/>
          <p:cNvSpPr txBox="1"/>
          <p:nvPr>
            <p:ph idx="11" type="ftr"/>
          </p:nvPr>
        </p:nvSpPr>
        <p:spPr>
          <a:xfrm>
            <a:off x="0" y="6502400"/>
            <a:ext cx="3962400" cy="341313"/>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t/>
            </a:r>
            <a:endParaRPr sz="1200"/>
          </a:p>
        </p:txBody>
      </p:sp>
      <p:sp>
        <p:nvSpPr>
          <p:cNvPr id="180" name="Google Shape;180;p19:notes"/>
          <p:cNvSpPr txBox="1"/>
          <p:nvPr>
            <p:ph idx="12" type="sldNum"/>
          </p:nvPr>
        </p:nvSpPr>
        <p:spPr>
          <a:xfrm>
            <a:off x="5180013" y="6502400"/>
            <a:ext cx="3962400" cy="341313"/>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r>
              <a:rPr b="0" i="0" lang="en-US" sz="1200" u="none" cap="none" strike="noStrike">
                <a:solidFill>
                  <a:schemeClr val="dk1"/>
                </a:solidFill>
                <a:latin typeface="Calibri"/>
                <a:ea typeface="Calibri"/>
                <a:cs typeface="Calibri"/>
                <a:sym typeface="Calibri"/>
              </a:rPr>
              <a:t>‹#›</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2" name="Google Shape;22;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8" name="Google Shape;28;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4" name="Google Shape;34;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0" name="Google Shape;40;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1" name="Google Shape;41;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7" name="Google Shape;47;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8" name="Google Shape;48;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9" name="Google Shape;49;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0" name="Google Shape;50;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1792288" y="612775"/>
            <a:ext cx="5486400" cy="4114800"/>
          </a:xfrm>
          <a:prstGeom prst="rect">
            <a:avLst/>
          </a:prstGeom>
          <a:noFill/>
          <a:ln>
            <a:noFill/>
          </a:ln>
        </p:spPr>
      </p:sp>
      <p:sp>
        <p:nvSpPr>
          <p:cNvPr id="68" name="Google Shape;68;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9F9F4"/>
        </a:solidFill>
      </p:bgPr>
    </p:bg>
    <p:spTree>
      <p:nvGrpSpPr>
        <p:cNvPr id="87" name="Shape 87"/>
        <p:cNvGrpSpPr/>
        <p:nvPr/>
      </p:nvGrpSpPr>
      <p:grpSpPr>
        <a:xfrm>
          <a:off x="0" y="0"/>
          <a:ext cx="0" cy="0"/>
          <a:chOff x="0" y="0"/>
          <a:chExt cx="0" cy="0"/>
        </a:xfrm>
      </p:grpSpPr>
      <p:grpSp>
        <p:nvGrpSpPr>
          <p:cNvPr id="88" name="Google Shape;88;p13"/>
          <p:cNvGrpSpPr/>
          <p:nvPr/>
        </p:nvGrpSpPr>
        <p:grpSpPr>
          <a:xfrm>
            <a:off x="0" y="-870234"/>
            <a:ext cx="18287996" cy="5324326"/>
            <a:chOff x="0" y="-47625"/>
            <a:chExt cx="4816592" cy="1402292"/>
          </a:xfrm>
        </p:grpSpPr>
        <p:sp>
          <p:nvSpPr>
            <p:cNvPr id="89" name="Google Shape;89;p13"/>
            <p:cNvSpPr/>
            <p:nvPr/>
          </p:nvSpPr>
          <p:spPr>
            <a:xfrm>
              <a:off x="0" y="0"/>
              <a:ext cx="4816592" cy="1354667"/>
            </a:xfrm>
            <a:custGeom>
              <a:rect b="b" l="l" r="r" t="t"/>
              <a:pathLst>
                <a:path extrusionOk="0" h="1354667" w="4816592">
                  <a:moveTo>
                    <a:pt x="0" y="0"/>
                  </a:moveTo>
                  <a:lnTo>
                    <a:pt x="4816592" y="0"/>
                  </a:lnTo>
                  <a:lnTo>
                    <a:pt x="4816592" y="1354667"/>
                  </a:lnTo>
                  <a:lnTo>
                    <a:pt x="0" y="1354667"/>
                  </a:lnTo>
                  <a:close/>
                </a:path>
              </a:pathLst>
            </a:custGeom>
            <a:solidFill>
              <a:srgbClr val="040303"/>
            </a:solidFill>
            <a:ln>
              <a:noFill/>
            </a:ln>
          </p:spPr>
        </p:sp>
        <p:sp>
          <p:nvSpPr>
            <p:cNvPr id="90" name="Google Shape;90;p13"/>
            <p:cNvSpPr txBox="1"/>
            <p:nvPr/>
          </p:nvSpPr>
          <p:spPr>
            <a:xfrm>
              <a:off x="0" y="-47625"/>
              <a:ext cx="812800" cy="860425"/>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91" name="Google Shape;91;p13"/>
          <p:cNvSpPr txBox="1"/>
          <p:nvPr/>
        </p:nvSpPr>
        <p:spPr>
          <a:xfrm>
            <a:off x="2271989" y="3124284"/>
            <a:ext cx="13744023" cy="2201548"/>
          </a:xfrm>
          <a:prstGeom prst="rect">
            <a:avLst/>
          </a:prstGeom>
          <a:noFill/>
          <a:ln>
            <a:noFill/>
          </a:ln>
        </p:spPr>
        <p:txBody>
          <a:bodyPr anchorCtr="0" anchor="t" bIns="0" lIns="0" spcFirstLastPara="1" rIns="0" wrap="square" tIns="0">
            <a:spAutoFit/>
          </a:bodyPr>
          <a:lstStyle/>
          <a:p>
            <a:pPr indent="0" lvl="0" marL="0" marR="0" rtl="0" algn="ctr">
              <a:lnSpc>
                <a:spcPct val="101999"/>
              </a:lnSpc>
              <a:spcBef>
                <a:spcPts val="0"/>
              </a:spcBef>
              <a:spcAft>
                <a:spcPts val="0"/>
              </a:spcAft>
              <a:buNone/>
            </a:pPr>
            <a:r>
              <a:rPr b="0" i="0" lang="en-US" sz="16305" u="none" cap="none" strike="noStrike">
                <a:solidFill>
                  <a:srgbClr val="FFFFFF"/>
                </a:solidFill>
                <a:latin typeface="Arial"/>
                <a:ea typeface="Arial"/>
                <a:cs typeface="Arial"/>
                <a:sym typeface="Arial"/>
              </a:rPr>
              <a:t> </a:t>
            </a:r>
            <a:endParaRPr/>
          </a:p>
        </p:txBody>
      </p:sp>
      <p:sp>
        <p:nvSpPr>
          <p:cNvPr id="92" name="Google Shape;92;p13"/>
          <p:cNvSpPr txBox="1"/>
          <p:nvPr/>
        </p:nvSpPr>
        <p:spPr>
          <a:xfrm>
            <a:off x="2554761" y="4603670"/>
            <a:ext cx="13178400" cy="1067400"/>
          </a:xfrm>
          <a:prstGeom prst="rect">
            <a:avLst/>
          </a:prstGeom>
          <a:noFill/>
          <a:ln>
            <a:noFill/>
          </a:ln>
        </p:spPr>
        <p:txBody>
          <a:bodyPr anchorCtr="0" anchor="t" bIns="0" lIns="0" spcFirstLastPara="1" rIns="0" wrap="square" tIns="0">
            <a:spAutoFit/>
          </a:bodyPr>
          <a:lstStyle/>
          <a:p>
            <a:pPr indent="0" lvl="0" marL="0" marR="0" rtl="0" algn="ctr">
              <a:lnSpc>
                <a:spcPct val="140011"/>
              </a:lnSpc>
              <a:spcBef>
                <a:spcPts val="0"/>
              </a:spcBef>
              <a:spcAft>
                <a:spcPts val="0"/>
              </a:spcAft>
              <a:buNone/>
            </a:pPr>
            <a:r>
              <a:rPr lang="en-US" sz="6933">
                <a:latin typeface="Helvetica Neue"/>
                <a:ea typeface="Helvetica Neue"/>
                <a:cs typeface="Helvetica Neue"/>
                <a:sym typeface="Helvetica Neue"/>
              </a:rPr>
              <a:t>Unit </a:t>
            </a:r>
            <a:r>
              <a:rPr lang="en-US" sz="6933">
                <a:latin typeface="Helvetica Neue"/>
                <a:ea typeface="Helvetica Neue"/>
                <a:cs typeface="Helvetica Neue"/>
                <a:sym typeface="Helvetica Neue"/>
              </a:rPr>
              <a:t>2</a:t>
            </a:r>
            <a:endParaRPr>
              <a:latin typeface="Helvetica Neue"/>
              <a:ea typeface="Helvetica Neue"/>
              <a:cs typeface="Helvetica Neue"/>
              <a:sym typeface="Helvetica Neue"/>
            </a:endParaRPr>
          </a:p>
        </p:txBody>
      </p:sp>
      <p:sp>
        <p:nvSpPr>
          <p:cNvPr id="93" name="Google Shape;93;p13"/>
          <p:cNvSpPr/>
          <p:nvPr/>
        </p:nvSpPr>
        <p:spPr>
          <a:xfrm>
            <a:off x="7661880" y="668806"/>
            <a:ext cx="2964347" cy="510969"/>
          </a:xfrm>
          <a:custGeom>
            <a:rect b="b" l="l" r="r" t="t"/>
            <a:pathLst>
              <a:path extrusionOk="0" h="681292" w="3952463">
                <a:moveTo>
                  <a:pt x="0" y="0"/>
                </a:moveTo>
                <a:lnTo>
                  <a:pt x="3952463" y="0"/>
                </a:lnTo>
                <a:lnTo>
                  <a:pt x="3952463" y="681292"/>
                </a:lnTo>
                <a:lnTo>
                  <a:pt x="0" y="681292"/>
                </a:lnTo>
                <a:lnTo>
                  <a:pt x="0" y="0"/>
                </a:lnTo>
                <a:close/>
              </a:path>
            </a:pathLst>
          </a:custGeom>
          <a:blipFill rotWithShape="1">
            <a:blip r:embed="rId3">
              <a:alphaModFix/>
            </a:blip>
            <a:stretch>
              <a:fillRect b="0" l="0" r="0" t="0"/>
            </a:stretch>
          </a:blipFill>
          <a:ln>
            <a:noFill/>
          </a:ln>
        </p:spPr>
      </p:sp>
      <p:sp>
        <p:nvSpPr>
          <p:cNvPr id="94" name="Google Shape;94;p13"/>
          <p:cNvSpPr txBox="1"/>
          <p:nvPr/>
        </p:nvSpPr>
        <p:spPr>
          <a:xfrm>
            <a:off x="1028700" y="2237022"/>
            <a:ext cx="16617600" cy="1108200"/>
          </a:xfrm>
          <a:prstGeom prst="rect">
            <a:avLst/>
          </a:prstGeom>
          <a:noFill/>
          <a:ln>
            <a:noFill/>
          </a:ln>
        </p:spPr>
        <p:txBody>
          <a:bodyPr anchorCtr="0" anchor="t" bIns="0" lIns="0" spcFirstLastPara="1" rIns="0" wrap="square" tIns="0">
            <a:spAutoFit/>
          </a:bodyPr>
          <a:lstStyle/>
          <a:p>
            <a:pPr indent="0" lvl="0" marL="0" marR="0" rtl="0" algn="ctr">
              <a:lnSpc>
                <a:spcPct val="140004"/>
              </a:lnSpc>
              <a:spcBef>
                <a:spcPts val="0"/>
              </a:spcBef>
              <a:spcAft>
                <a:spcPts val="0"/>
              </a:spcAft>
              <a:buNone/>
            </a:pPr>
            <a:r>
              <a:rPr lang="en-US" sz="7200">
                <a:solidFill>
                  <a:srgbClr val="F9F9F4"/>
                </a:solidFill>
                <a:latin typeface="Helvetica Neue"/>
                <a:ea typeface="Helvetica Neue"/>
                <a:cs typeface="Helvetica Neue"/>
                <a:sym typeface="Helvetica Neue"/>
              </a:rPr>
              <a:t>Adolescence as a Social </a:t>
            </a:r>
            <a:r>
              <a:rPr lang="en-US" sz="7200">
                <a:solidFill>
                  <a:srgbClr val="F9F9F4"/>
                </a:solidFill>
                <a:latin typeface="Helvetica Neue"/>
                <a:ea typeface="Helvetica Neue"/>
                <a:cs typeface="Helvetica Neue"/>
                <a:sym typeface="Helvetica Neue"/>
              </a:rPr>
              <a:t>Category</a:t>
            </a:r>
            <a:endParaRPr sz="7200">
              <a:latin typeface="Helvetica Neue"/>
              <a:ea typeface="Helvetica Neue"/>
              <a:cs typeface="Helvetica Neue"/>
              <a:sym typeface="Helvetica Neue"/>
            </a:endParaRPr>
          </a:p>
        </p:txBody>
      </p:sp>
      <p:grpSp>
        <p:nvGrpSpPr>
          <p:cNvPr id="95" name="Google Shape;95;p13"/>
          <p:cNvGrpSpPr/>
          <p:nvPr/>
        </p:nvGrpSpPr>
        <p:grpSpPr>
          <a:xfrm>
            <a:off x="38119" y="-4395974"/>
            <a:ext cx="19443603" cy="19443613"/>
            <a:chOff x="25" y="0"/>
            <a:chExt cx="25924804" cy="25924817"/>
          </a:xfrm>
        </p:grpSpPr>
        <p:cxnSp>
          <p:nvCxnSpPr>
            <p:cNvPr id="96" name="Google Shape;96;p13"/>
            <p:cNvCxnSpPr/>
            <p:nvPr/>
          </p:nvCxnSpPr>
          <p:spPr>
            <a:xfrm flipH="1" rot="10800000">
              <a:off x="25" y="11335960"/>
              <a:ext cx="25924804" cy="25400"/>
            </a:xfrm>
            <a:prstGeom prst="straightConnector1">
              <a:avLst/>
            </a:prstGeom>
            <a:noFill/>
            <a:ln cap="flat" cmpd="sng" w="50800">
              <a:solidFill>
                <a:srgbClr val="F9F9F4"/>
              </a:solidFill>
              <a:prstDash val="dash"/>
              <a:round/>
              <a:headEnd len="sm" w="sm" type="none"/>
              <a:tailEnd len="sm" w="sm" type="none"/>
            </a:ln>
          </p:spPr>
        </p:cxnSp>
        <p:cxnSp>
          <p:nvCxnSpPr>
            <p:cNvPr id="97" name="Google Shape;97;p13"/>
            <p:cNvCxnSpPr/>
            <p:nvPr/>
          </p:nvCxnSpPr>
          <p:spPr>
            <a:xfrm rot="10800000">
              <a:off x="881364" y="0"/>
              <a:ext cx="0" cy="25924817"/>
            </a:xfrm>
            <a:prstGeom prst="straightConnector1">
              <a:avLst/>
            </a:prstGeom>
            <a:noFill/>
            <a:ln cap="flat" cmpd="sng" w="50800">
              <a:solidFill>
                <a:srgbClr val="F9F9F4"/>
              </a:solidFill>
              <a:prstDash val="dash"/>
              <a:round/>
              <a:headEnd len="sm" w="sm" type="none"/>
              <a:tailEnd len="sm" w="sm" type="none"/>
            </a:ln>
          </p:spPr>
        </p:cxn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9F9F4"/>
        </a:solidFill>
      </p:bgPr>
    </p:bg>
    <p:spTree>
      <p:nvGrpSpPr>
        <p:cNvPr id="101" name="Shape 101"/>
        <p:cNvGrpSpPr/>
        <p:nvPr/>
      </p:nvGrpSpPr>
      <p:grpSpPr>
        <a:xfrm>
          <a:off x="0" y="0"/>
          <a:ext cx="0" cy="0"/>
          <a:chOff x="0" y="0"/>
          <a:chExt cx="0" cy="0"/>
        </a:xfrm>
      </p:grpSpPr>
      <p:sp>
        <p:nvSpPr>
          <p:cNvPr id="102" name="Google Shape;102;p14"/>
          <p:cNvSpPr/>
          <p:nvPr/>
        </p:nvSpPr>
        <p:spPr>
          <a:xfrm>
            <a:off x="0" y="-1052744"/>
            <a:ext cx="8181739" cy="6340848"/>
          </a:xfrm>
          <a:custGeom>
            <a:rect b="b" l="l" r="r" t="t"/>
            <a:pathLst>
              <a:path extrusionOk="0" h="6340848" w="8181739">
                <a:moveTo>
                  <a:pt x="0" y="0"/>
                </a:moveTo>
                <a:lnTo>
                  <a:pt x="8181739" y="0"/>
                </a:lnTo>
                <a:lnTo>
                  <a:pt x="8181739" y="6340847"/>
                </a:lnTo>
                <a:lnTo>
                  <a:pt x="0" y="6340847"/>
                </a:lnTo>
                <a:lnTo>
                  <a:pt x="0" y="0"/>
                </a:lnTo>
                <a:close/>
              </a:path>
            </a:pathLst>
          </a:custGeom>
          <a:blipFill rotWithShape="1">
            <a:blip r:embed="rId3">
              <a:alphaModFix/>
            </a:blip>
            <a:stretch>
              <a:fillRect b="0" l="0" r="0" t="0"/>
            </a:stretch>
          </a:blipFill>
          <a:ln>
            <a:noFill/>
          </a:ln>
        </p:spPr>
      </p:sp>
      <p:sp>
        <p:nvSpPr>
          <p:cNvPr id="103" name="Google Shape;103;p14"/>
          <p:cNvSpPr/>
          <p:nvPr/>
        </p:nvSpPr>
        <p:spPr>
          <a:xfrm>
            <a:off x="14234538" y="9011179"/>
            <a:ext cx="3024762" cy="494242"/>
          </a:xfrm>
          <a:custGeom>
            <a:rect b="b" l="l" r="r" t="t"/>
            <a:pathLst>
              <a:path extrusionOk="0" h="494242" w="3024762">
                <a:moveTo>
                  <a:pt x="0" y="0"/>
                </a:moveTo>
                <a:lnTo>
                  <a:pt x="3024762" y="0"/>
                </a:lnTo>
                <a:lnTo>
                  <a:pt x="3024762" y="494242"/>
                </a:lnTo>
                <a:lnTo>
                  <a:pt x="0" y="494242"/>
                </a:lnTo>
                <a:lnTo>
                  <a:pt x="0" y="0"/>
                </a:lnTo>
                <a:close/>
              </a:path>
            </a:pathLst>
          </a:custGeom>
          <a:blipFill rotWithShape="1">
            <a:blip r:embed="rId4">
              <a:alphaModFix/>
            </a:blip>
            <a:stretch>
              <a:fillRect b="0" l="0" r="0" t="0"/>
            </a:stretch>
          </a:blipFill>
          <a:ln>
            <a:noFill/>
          </a:ln>
        </p:spPr>
      </p:sp>
      <p:sp>
        <p:nvSpPr>
          <p:cNvPr id="104" name="Google Shape;104;p14"/>
          <p:cNvSpPr txBox="1"/>
          <p:nvPr/>
        </p:nvSpPr>
        <p:spPr>
          <a:xfrm>
            <a:off x="3279751" y="949536"/>
            <a:ext cx="9934800" cy="1570200"/>
          </a:xfrm>
          <a:prstGeom prst="rect">
            <a:avLst/>
          </a:prstGeom>
          <a:noFill/>
          <a:ln>
            <a:noFill/>
          </a:ln>
        </p:spPr>
        <p:txBody>
          <a:bodyPr anchorCtr="0" anchor="t" bIns="0" lIns="0" spcFirstLastPara="1" rIns="0" wrap="square" tIns="0">
            <a:spAutoFit/>
          </a:bodyPr>
          <a:lstStyle/>
          <a:p>
            <a:pPr indent="0" lvl="0" marL="0" marR="0" rtl="0" algn="l">
              <a:lnSpc>
                <a:spcPct val="101999"/>
              </a:lnSpc>
              <a:spcBef>
                <a:spcPts val="0"/>
              </a:spcBef>
              <a:spcAft>
                <a:spcPts val="0"/>
              </a:spcAft>
              <a:buNone/>
            </a:pPr>
            <a:r>
              <a:rPr i="0" lang="en-US" sz="10202" u="none" cap="none" strike="noStrike">
                <a:solidFill>
                  <a:srgbClr val="040303"/>
                </a:solidFill>
                <a:latin typeface="Helvetica Neue"/>
                <a:ea typeface="Helvetica Neue"/>
                <a:cs typeface="Helvetica Neue"/>
                <a:sym typeface="Helvetica Neue"/>
              </a:rPr>
              <a:t>Overview</a:t>
            </a:r>
            <a:endParaRPr>
              <a:latin typeface="Helvetica Neue"/>
              <a:ea typeface="Helvetica Neue"/>
              <a:cs typeface="Helvetica Neue"/>
              <a:sym typeface="Helvetica Neue"/>
            </a:endParaRPr>
          </a:p>
        </p:txBody>
      </p:sp>
      <p:sp>
        <p:nvSpPr>
          <p:cNvPr id="105" name="Google Shape;105;p14"/>
          <p:cNvSpPr txBox="1"/>
          <p:nvPr/>
        </p:nvSpPr>
        <p:spPr>
          <a:xfrm>
            <a:off x="4141225" y="2740000"/>
            <a:ext cx="10751400" cy="6276900"/>
          </a:xfrm>
          <a:prstGeom prst="rect">
            <a:avLst/>
          </a:prstGeom>
          <a:noFill/>
          <a:ln>
            <a:noFill/>
          </a:ln>
        </p:spPr>
        <p:txBody>
          <a:bodyPr anchorCtr="0" anchor="t" bIns="0" lIns="0" spcFirstLastPara="1" rIns="0" wrap="square" tIns="0">
            <a:spAutoFit/>
          </a:bodyPr>
          <a:lstStyle/>
          <a:p>
            <a:pPr indent="0" lvl="0" marL="0" marR="0" rtl="0" algn="l">
              <a:lnSpc>
                <a:spcPct val="178992"/>
              </a:lnSpc>
              <a:spcBef>
                <a:spcPts val="0"/>
              </a:spcBef>
              <a:spcAft>
                <a:spcPts val="0"/>
              </a:spcAft>
              <a:buNone/>
            </a:pPr>
            <a:r>
              <a:rPr b="1" lang="en-US" sz="4000">
                <a:solidFill>
                  <a:srgbClr val="040303"/>
                </a:solidFill>
                <a:latin typeface="Helvetica Neue"/>
                <a:ea typeface="Helvetica Neue"/>
                <a:cs typeface="Helvetica Neue"/>
                <a:sym typeface="Helvetica Neue"/>
              </a:rPr>
              <a:t>Topics </a:t>
            </a:r>
            <a:endParaRPr b="1" sz="4000">
              <a:solidFill>
                <a:srgbClr val="040303"/>
              </a:solidFill>
              <a:latin typeface="Helvetica Neue"/>
              <a:ea typeface="Helvetica Neue"/>
              <a:cs typeface="Helvetica Neue"/>
              <a:sym typeface="Helvetica Neue"/>
            </a:endParaRPr>
          </a:p>
          <a:p>
            <a:pPr indent="-406400" lvl="0" marL="457200" marR="0" rtl="0" algn="l">
              <a:lnSpc>
                <a:spcPct val="178992"/>
              </a:lnSpc>
              <a:spcBef>
                <a:spcPts val="0"/>
              </a:spcBef>
              <a:spcAft>
                <a:spcPts val="0"/>
              </a:spcAft>
              <a:buClr>
                <a:srgbClr val="040303"/>
              </a:buClr>
              <a:buSzPts val="2800"/>
              <a:buFont typeface="Helvetica Neue"/>
              <a:buChar char="●"/>
            </a:pPr>
            <a:r>
              <a:rPr lang="en-US" sz="2800">
                <a:solidFill>
                  <a:srgbClr val="040303"/>
                </a:solidFill>
                <a:latin typeface="Helvetica Neue"/>
                <a:ea typeface="Helvetica Neue"/>
                <a:cs typeface="Helvetica Neue"/>
                <a:sym typeface="Helvetica Neue"/>
              </a:rPr>
              <a:t>Adolescence as a social category</a:t>
            </a:r>
            <a:endParaRPr sz="2800">
              <a:solidFill>
                <a:srgbClr val="040303"/>
              </a:solidFill>
              <a:latin typeface="Helvetica Neue"/>
              <a:ea typeface="Helvetica Neue"/>
              <a:cs typeface="Helvetica Neue"/>
              <a:sym typeface="Helvetica Neue"/>
            </a:endParaRPr>
          </a:p>
          <a:p>
            <a:pPr indent="-406400" lvl="0" marL="457200" marR="0" rtl="0" algn="l">
              <a:lnSpc>
                <a:spcPct val="178992"/>
              </a:lnSpc>
              <a:spcBef>
                <a:spcPts val="0"/>
              </a:spcBef>
              <a:spcAft>
                <a:spcPts val="0"/>
              </a:spcAft>
              <a:buClr>
                <a:srgbClr val="040303"/>
              </a:buClr>
              <a:buSzPts val="2800"/>
              <a:buFont typeface="Helvetica Neue"/>
              <a:buChar char="●"/>
            </a:pPr>
            <a:r>
              <a:rPr lang="en-US" sz="2800">
                <a:solidFill>
                  <a:srgbClr val="040303"/>
                </a:solidFill>
                <a:latin typeface="Helvetica Neue"/>
                <a:ea typeface="Helvetica Neue"/>
                <a:cs typeface="Helvetica Neue"/>
                <a:sym typeface="Helvetica Neue"/>
              </a:rPr>
              <a:t>Margaret Mead’s ideas about adolescence</a:t>
            </a:r>
            <a:endParaRPr sz="2800">
              <a:solidFill>
                <a:srgbClr val="040303"/>
              </a:solidFill>
              <a:latin typeface="Helvetica Neue"/>
              <a:ea typeface="Helvetica Neue"/>
              <a:cs typeface="Helvetica Neue"/>
              <a:sym typeface="Helvetica Neue"/>
            </a:endParaRPr>
          </a:p>
          <a:p>
            <a:pPr indent="0" lvl="0" marL="0" marR="0" rtl="0" algn="l">
              <a:lnSpc>
                <a:spcPct val="178992"/>
              </a:lnSpc>
              <a:spcBef>
                <a:spcPts val="0"/>
              </a:spcBef>
              <a:spcAft>
                <a:spcPts val="0"/>
              </a:spcAft>
              <a:buNone/>
            </a:pPr>
            <a:r>
              <a:rPr b="1" lang="en-US" sz="4000">
                <a:solidFill>
                  <a:srgbClr val="040303"/>
                </a:solidFill>
                <a:latin typeface="Helvetica Neue"/>
                <a:ea typeface="Helvetica Neue"/>
                <a:cs typeface="Helvetica Neue"/>
                <a:sym typeface="Helvetica Neue"/>
              </a:rPr>
              <a:t>Unit Learning Objectives</a:t>
            </a:r>
            <a:r>
              <a:rPr lang="en-US" sz="4000">
                <a:solidFill>
                  <a:srgbClr val="040303"/>
                </a:solidFill>
                <a:latin typeface="Helvetica Neue"/>
                <a:ea typeface="Helvetica Neue"/>
                <a:cs typeface="Helvetica Neue"/>
                <a:sym typeface="Helvetica Neue"/>
              </a:rPr>
              <a:t> </a:t>
            </a:r>
            <a:endParaRPr sz="4000">
              <a:solidFill>
                <a:srgbClr val="040303"/>
              </a:solidFill>
              <a:latin typeface="Helvetica Neue"/>
              <a:ea typeface="Helvetica Neue"/>
              <a:cs typeface="Helvetica Neue"/>
              <a:sym typeface="Helvetica Neue"/>
            </a:endParaRPr>
          </a:p>
          <a:p>
            <a:pPr indent="-406400" lvl="0" marL="457200" rtl="0" algn="l">
              <a:lnSpc>
                <a:spcPct val="178992"/>
              </a:lnSpc>
              <a:spcBef>
                <a:spcPts val="0"/>
              </a:spcBef>
              <a:spcAft>
                <a:spcPts val="0"/>
              </a:spcAft>
              <a:buClr>
                <a:srgbClr val="040303"/>
              </a:buClr>
              <a:buSzPts val="2800"/>
              <a:buFont typeface="Helvetica Neue"/>
              <a:buChar char="●"/>
            </a:pPr>
            <a:r>
              <a:rPr lang="en-US" sz="2800">
                <a:solidFill>
                  <a:srgbClr val="040303"/>
                </a:solidFill>
                <a:latin typeface="Helvetica Neue"/>
                <a:ea typeface="Helvetica Neue"/>
                <a:cs typeface="Helvetica Neue"/>
                <a:sym typeface="Helvetica Neue"/>
              </a:rPr>
              <a:t>Investigat</a:t>
            </a:r>
            <a:r>
              <a:rPr lang="en-US" sz="2800">
                <a:solidFill>
                  <a:schemeClr val="dk1"/>
                </a:solidFill>
                <a:latin typeface="Helvetica Neue"/>
                <a:ea typeface="Helvetica Neue"/>
                <a:cs typeface="Helvetica Neue"/>
                <a:sym typeface="Helvetica Neue"/>
              </a:rPr>
              <a:t>e the emergence of “adolescence” as a social category in the 20t</a:t>
            </a:r>
            <a:r>
              <a:rPr lang="en-US" sz="2800">
                <a:solidFill>
                  <a:schemeClr val="dk1"/>
                </a:solidFill>
                <a:latin typeface="Helvetica Neue"/>
                <a:ea typeface="Helvetica Neue"/>
                <a:cs typeface="Helvetica Neue"/>
                <a:sym typeface="Helvetica Neue"/>
              </a:rPr>
              <a:t>h century and how anthropologists have studied it</a:t>
            </a:r>
            <a:endParaRPr sz="2800">
              <a:solidFill>
                <a:srgbClr val="040303"/>
              </a:solidFill>
              <a:latin typeface="Helvetica Neue"/>
              <a:ea typeface="Helvetica Neue"/>
              <a:cs typeface="Helvetica Neue"/>
              <a:sym typeface="Helvetica Neue"/>
            </a:endParaRPr>
          </a:p>
          <a:p>
            <a:pPr indent="-406400" lvl="0" marL="457200" rtl="0" algn="l">
              <a:lnSpc>
                <a:spcPct val="178992"/>
              </a:lnSpc>
              <a:spcBef>
                <a:spcPts val="0"/>
              </a:spcBef>
              <a:spcAft>
                <a:spcPts val="0"/>
              </a:spcAft>
              <a:buClr>
                <a:srgbClr val="040303"/>
              </a:buClr>
              <a:buSzPts val="2800"/>
              <a:buFont typeface="Helvetica Neue"/>
              <a:buChar char="●"/>
            </a:pPr>
            <a:r>
              <a:rPr lang="en-US" sz="2800">
                <a:solidFill>
                  <a:srgbClr val="040303"/>
                </a:solidFill>
                <a:latin typeface="Helvetica Neue"/>
                <a:ea typeface="Helvetica Neue"/>
                <a:cs typeface="Helvetica Neue"/>
                <a:sym typeface="Helvetica Neue"/>
              </a:rPr>
              <a:t>Asses</a:t>
            </a:r>
            <a:r>
              <a:rPr lang="en-US" sz="2800">
                <a:solidFill>
                  <a:schemeClr val="dk1"/>
                </a:solidFill>
                <a:latin typeface="Helvetica Neue"/>
                <a:ea typeface="Helvetica Neue"/>
                <a:cs typeface="Helvetica Neue"/>
                <a:sym typeface="Helvetica Neue"/>
              </a:rPr>
              <a:t>s Mead’s ideas regarding adolescence</a:t>
            </a:r>
            <a:endParaRPr sz="2800">
              <a:solidFill>
                <a:srgbClr val="040303"/>
              </a:solidFill>
              <a:latin typeface="Helvetica Neue"/>
              <a:ea typeface="Helvetica Neue"/>
              <a:cs typeface="Helvetica Neue"/>
              <a:sym typeface="Helvetica Neue"/>
            </a:endParaRPr>
          </a:p>
          <a:p>
            <a:pPr indent="0" lvl="0" marL="1371600" marR="0" rtl="0" algn="l">
              <a:lnSpc>
                <a:spcPct val="140000"/>
              </a:lnSpc>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113" name="Shape 113"/>
        <p:cNvGrpSpPr/>
        <p:nvPr/>
      </p:nvGrpSpPr>
      <p:grpSpPr>
        <a:xfrm>
          <a:off x="0" y="0"/>
          <a:ext cx="0" cy="0"/>
          <a:chOff x="0" y="0"/>
          <a:chExt cx="0" cy="0"/>
        </a:xfrm>
      </p:grpSpPr>
      <p:grpSp>
        <p:nvGrpSpPr>
          <p:cNvPr id="114" name="Google Shape;114;p15"/>
          <p:cNvGrpSpPr/>
          <p:nvPr/>
        </p:nvGrpSpPr>
        <p:grpSpPr>
          <a:xfrm>
            <a:off x="1028700" y="1062602"/>
            <a:ext cx="16230707" cy="7981023"/>
            <a:chOff x="0" y="-47625"/>
            <a:chExt cx="4274726" cy="2101984"/>
          </a:xfrm>
        </p:grpSpPr>
        <p:sp>
          <p:nvSpPr>
            <p:cNvPr id="115" name="Google Shape;115;p15"/>
            <p:cNvSpPr/>
            <p:nvPr/>
          </p:nvSpPr>
          <p:spPr>
            <a:xfrm>
              <a:off x="0" y="0"/>
              <a:ext cx="4274726" cy="2054359"/>
            </a:xfrm>
            <a:custGeom>
              <a:rect b="b" l="l" r="r" t="t"/>
              <a:pathLst>
                <a:path extrusionOk="0" h="2054359" w="4274726">
                  <a:moveTo>
                    <a:pt x="0" y="0"/>
                  </a:moveTo>
                  <a:lnTo>
                    <a:pt x="4274726" y="0"/>
                  </a:lnTo>
                  <a:lnTo>
                    <a:pt x="4274726" y="2054359"/>
                  </a:lnTo>
                  <a:lnTo>
                    <a:pt x="0" y="2054359"/>
                  </a:lnTo>
                  <a:close/>
                </a:path>
              </a:pathLst>
            </a:custGeom>
            <a:solidFill>
              <a:srgbClr val="000000">
                <a:alpha val="0"/>
              </a:srgbClr>
            </a:solidFill>
            <a:ln cap="flat" cmpd="sng" w="38100">
              <a:solidFill>
                <a:srgbClr val="F9F9F4"/>
              </a:solidFill>
              <a:prstDash val="solid"/>
              <a:round/>
              <a:headEnd len="sm" w="sm" type="none"/>
              <a:tailEnd len="sm" w="sm" type="none"/>
            </a:ln>
          </p:spPr>
        </p:sp>
        <p:sp>
          <p:nvSpPr>
            <p:cNvPr id="116" name="Google Shape;116;p15"/>
            <p:cNvSpPr txBox="1"/>
            <p:nvPr/>
          </p:nvSpPr>
          <p:spPr>
            <a:xfrm>
              <a:off x="0" y="-47625"/>
              <a:ext cx="812800" cy="860425"/>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17" name="Google Shape;117;p15"/>
          <p:cNvSpPr txBox="1"/>
          <p:nvPr/>
        </p:nvSpPr>
        <p:spPr>
          <a:xfrm>
            <a:off x="1512500" y="4193100"/>
            <a:ext cx="15263100" cy="4433100"/>
          </a:xfrm>
          <a:prstGeom prst="rect">
            <a:avLst/>
          </a:prstGeom>
          <a:noFill/>
          <a:ln>
            <a:noFill/>
          </a:ln>
        </p:spPr>
        <p:txBody>
          <a:bodyPr anchorCtr="0" anchor="t" bIns="0" lIns="0" spcFirstLastPara="1" rIns="0" wrap="square" tIns="0">
            <a:spAutoFit/>
          </a:bodyPr>
          <a:lstStyle/>
          <a:p>
            <a:pPr indent="0" lvl="0" marL="0" rtl="0" algn="ctr">
              <a:lnSpc>
                <a:spcPct val="140000"/>
              </a:lnSpc>
              <a:spcBef>
                <a:spcPts val="0"/>
              </a:spcBef>
              <a:spcAft>
                <a:spcPts val="0"/>
              </a:spcAft>
              <a:buClr>
                <a:schemeClr val="dk1"/>
              </a:buClr>
              <a:buSzPts val="1100"/>
              <a:buFont typeface="Arial"/>
              <a:buNone/>
            </a:pPr>
            <a:r>
              <a:rPr lang="en-US" sz="3600">
                <a:solidFill>
                  <a:schemeClr val="lt2"/>
                </a:solidFill>
              </a:rPr>
              <a:t>In unit </a:t>
            </a:r>
            <a:r>
              <a:rPr lang="en-US" sz="3600">
                <a:solidFill>
                  <a:schemeClr val="lt2"/>
                </a:solidFill>
              </a:rPr>
              <a:t>(to accompany the SAPIENS podcast S6E2)</a:t>
            </a:r>
            <a:r>
              <a:rPr lang="en-US" sz="3600">
                <a:solidFill>
                  <a:schemeClr val="lt2"/>
                </a:solidFill>
              </a:rPr>
              <a:t>, students will examine </a:t>
            </a:r>
            <a:r>
              <a:rPr lang="en-US" sz="3600">
                <a:solidFill>
                  <a:schemeClr val="lt2"/>
                </a:solidFill>
              </a:rPr>
              <a:t>the idea of </a:t>
            </a:r>
            <a:r>
              <a:rPr lang="en-US" sz="3600">
                <a:solidFill>
                  <a:schemeClr val="lt2"/>
                </a:solidFill>
              </a:rPr>
              <a:t>adolescence as a focus of anthropological research. Students will </a:t>
            </a:r>
            <a:r>
              <a:rPr lang="en-US" sz="3600">
                <a:solidFill>
                  <a:schemeClr val="lt2"/>
                </a:solidFill>
              </a:rPr>
              <a:t>investigate the creation of the social category of adolescence. They will explore Margaret Mead’s ideas and contentions about adolescence that resulted from her work in American Samoa. </a:t>
            </a:r>
            <a:endParaRPr sz="3600">
              <a:solidFill>
                <a:schemeClr val="lt2"/>
              </a:solidFill>
              <a:latin typeface="Helvetica Neue"/>
              <a:ea typeface="Helvetica Neue"/>
              <a:cs typeface="Helvetica Neue"/>
              <a:sym typeface="Helvetica Neue"/>
            </a:endParaRPr>
          </a:p>
          <a:p>
            <a:pPr indent="0" lvl="0" marL="0" rtl="0" algn="ctr">
              <a:lnSpc>
                <a:spcPct val="140000"/>
              </a:lnSpc>
              <a:spcBef>
                <a:spcPts val="0"/>
              </a:spcBef>
              <a:spcAft>
                <a:spcPts val="0"/>
              </a:spcAft>
              <a:buClr>
                <a:schemeClr val="dk1"/>
              </a:buClr>
              <a:buSzPts val="1100"/>
              <a:buFont typeface="Arial"/>
              <a:buNone/>
            </a:pPr>
            <a:r>
              <a:t/>
            </a:r>
            <a:endParaRPr sz="3600">
              <a:solidFill>
                <a:schemeClr val="lt2"/>
              </a:solidFill>
            </a:endParaRPr>
          </a:p>
        </p:txBody>
      </p:sp>
      <p:grpSp>
        <p:nvGrpSpPr>
          <p:cNvPr id="118" name="Google Shape;118;p15"/>
          <p:cNvGrpSpPr/>
          <p:nvPr/>
        </p:nvGrpSpPr>
        <p:grpSpPr>
          <a:xfrm>
            <a:off x="1028700" y="333524"/>
            <a:ext cx="16230600" cy="3266930"/>
            <a:chOff x="0" y="-47625"/>
            <a:chExt cx="4274726" cy="860425"/>
          </a:xfrm>
        </p:grpSpPr>
        <p:sp>
          <p:nvSpPr>
            <p:cNvPr id="119" name="Google Shape;119;p15"/>
            <p:cNvSpPr/>
            <p:nvPr/>
          </p:nvSpPr>
          <p:spPr>
            <a:xfrm>
              <a:off x="0" y="0"/>
              <a:ext cx="4274726" cy="270933"/>
            </a:xfrm>
            <a:custGeom>
              <a:rect b="b" l="l" r="r" t="t"/>
              <a:pathLst>
                <a:path extrusionOk="0" h="270933" w="4274726">
                  <a:moveTo>
                    <a:pt x="0" y="0"/>
                  </a:moveTo>
                  <a:lnTo>
                    <a:pt x="4274726" y="0"/>
                  </a:lnTo>
                  <a:lnTo>
                    <a:pt x="4274726" y="270933"/>
                  </a:lnTo>
                  <a:lnTo>
                    <a:pt x="0" y="270933"/>
                  </a:lnTo>
                  <a:close/>
                </a:path>
              </a:pathLst>
            </a:custGeom>
            <a:solidFill>
              <a:srgbClr val="F9F9F4"/>
            </a:solidFill>
            <a:ln>
              <a:noFill/>
            </a:ln>
          </p:spPr>
        </p:sp>
        <p:sp>
          <p:nvSpPr>
            <p:cNvPr id="120" name="Google Shape;120;p15"/>
            <p:cNvSpPr txBox="1"/>
            <p:nvPr/>
          </p:nvSpPr>
          <p:spPr>
            <a:xfrm>
              <a:off x="0" y="-47625"/>
              <a:ext cx="812800" cy="860425"/>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cxnSp>
        <p:nvCxnSpPr>
          <p:cNvPr id="121" name="Google Shape;121;p15"/>
          <p:cNvCxnSpPr/>
          <p:nvPr/>
        </p:nvCxnSpPr>
        <p:spPr>
          <a:xfrm>
            <a:off x="7647976" y="8134075"/>
            <a:ext cx="2991900" cy="0"/>
          </a:xfrm>
          <a:prstGeom prst="straightConnector1">
            <a:avLst/>
          </a:prstGeom>
          <a:noFill/>
          <a:ln cap="flat" cmpd="sng" w="38100">
            <a:solidFill>
              <a:srgbClr val="F9F9F4"/>
            </a:solidFill>
            <a:prstDash val="solid"/>
            <a:round/>
            <a:headEnd len="sm" w="sm" type="none"/>
            <a:tailEnd len="sm" w="sm" type="none"/>
          </a:ln>
        </p:spPr>
      </p:cxnSp>
      <p:sp>
        <p:nvSpPr>
          <p:cNvPr id="122" name="Google Shape;122;p15"/>
          <p:cNvSpPr/>
          <p:nvPr/>
        </p:nvSpPr>
        <p:spPr>
          <a:xfrm>
            <a:off x="14294953" y="9402008"/>
            <a:ext cx="2964347" cy="510969"/>
          </a:xfrm>
          <a:custGeom>
            <a:rect b="b" l="l" r="r" t="t"/>
            <a:pathLst>
              <a:path extrusionOk="0" h="510969" w="2964347">
                <a:moveTo>
                  <a:pt x="0" y="0"/>
                </a:moveTo>
                <a:lnTo>
                  <a:pt x="2964347" y="0"/>
                </a:lnTo>
                <a:lnTo>
                  <a:pt x="2964347" y="510970"/>
                </a:lnTo>
                <a:lnTo>
                  <a:pt x="0" y="510970"/>
                </a:lnTo>
                <a:lnTo>
                  <a:pt x="0" y="0"/>
                </a:lnTo>
                <a:close/>
              </a:path>
            </a:pathLst>
          </a:custGeom>
          <a:blipFill rotWithShape="1">
            <a:blip r:embed="rId3">
              <a:alphaModFix/>
            </a:blip>
            <a:stretch>
              <a:fillRect b="0" l="0" r="0" t="0"/>
            </a:stretch>
          </a:blipFill>
          <a:ln>
            <a:noFill/>
          </a:ln>
        </p:spPr>
      </p:sp>
      <p:sp>
        <p:nvSpPr>
          <p:cNvPr id="123" name="Google Shape;123;p15"/>
          <p:cNvSpPr txBox="1"/>
          <p:nvPr/>
        </p:nvSpPr>
        <p:spPr>
          <a:xfrm>
            <a:off x="2803605" y="2414354"/>
            <a:ext cx="12680700" cy="1338000"/>
          </a:xfrm>
          <a:prstGeom prst="rect">
            <a:avLst/>
          </a:prstGeom>
          <a:noFill/>
          <a:ln>
            <a:noFill/>
          </a:ln>
        </p:spPr>
        <p:txBody>
          <a:bodyPr anchorCtr="0" anchor="t" bIns="0" lIns="0" spcFirstLastPara="1" rIns="0" wrap="square" tIns="0">
            <a:spAutoFit/>
          </a:bodyPr>
          <a:lstStyle/>
          <a:p>
            <a:pPr indent="0" lvl="0" marL="0" marR="0" rtl="0" algn="ctr">
              <a:lnSpc>
                <a:spcPct val="102001"/>
              </a:lnSpc>
              <a:spcBef>
                <a:spcPts val="0"/>
              </a:spcBef>
              <a:spcAft>
                <a:spcPts val="0"/>
              </a:spcAft>
              <a:buNone/>
            </a:pPr>
            <a:r>
              <a:rPr i="0" lang="en-US" sz="8692" u="none" cap="none" strike="noStrike">
                <a:solidFill>
                  <a:srgbClr val="F9F9F4"/>
                </a:solidFill>
                <a:latin typeface="Georgia"/>
                <a:ea typeface="Georgia"/>
                <a:cs typeface="Georgia"/>
                <a:sym typeface="Georgia"/>
              </a:rPr>
              <a:t>Introduction</a:t>
            </a:r>
            <a:endParaRPr>
              <a:latin typeface="Georgia"/>
              <a:ea typeface="Georgia"/>
              <a:cs typeface="Georgia"/>
              <a:sym typeface="Georgia"/>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40303"/>
        </a:solidFill>
      </p:bgPr>
    </p:bg>
    <p:spTree>
      <p:nvGrpSpPr>
        <p:cNvPr id="127" name="Shape 127"/>
        <p:cNvGrpSpPr/>
        <p:nvPr/>
      </p:nvGrpSpPr>
      <p:grpSpPr>
        <a:xfrm>
          <a:off x="0" y="0"/>
          <a:ext cx="0" cy="0"/>
          <a:chOff x="0" y="0"/>
          <a:chExt cx="0" cy="0"/>
        </a:xfrm>
      </p:grpSpPr>
      <p:sp>
        <p:nvSpPr>
          <p:cNvPr id="128" name="Google Shape;128;p16"/>
          <p:cNvSpPr/>
          <p:nvPr/>
        </p:nvSpPr>
        <p:spPr>
          <a:xfrm>
            <a:off x="13993898" y="9175958"/>
            <a:ext cx="3547858" cy="611550"/>
          </a:xfrm>
          <a:custGeom>
            <a:rect b="b" l="l" r="r" t="t"/>
            <a:pathLst>
              <a:path extrusionOk="0" h="611550" w="3547858">
                <a:moveTo>
                  <a:pt x="0" y="0"/>
                </a:moveTo>
                <a:lnTo>
                  <a:pt x="3547859" y="0"/>
                </a:lnTo>
                <a:lnTo>
                  <a:pt x="3547859" y="611550"/>
                </a:lnTo>
                <a:lnTo>
                  <a:pt x="0" y="611550"/>
                </a:lnTo>
                <a:lnTo>
                  <a:pt x="0" y="0"/>
                </a:lnTo>
                <a:close/>
              </a:path>
            </a:pathLst>
          </a:custGeom>
          <a:blipFill rotWithShape="1">
            <a:blip r:embed="rId3">
              <a:alphaModFix/>
            </a:blip>
            <a:stretch>
              <a:fillRect b="0" l="0" r="0" t="0"/>
            </a:stretch>
          </a:blipFill>
          <a:ln>
            <a:noFill/>
          </a:ln>
        </p:spPr>
      </p:sp>
      <p:grpSp>
        <p:nvGrpSpPr>
          <p:cNvPr id="129" name="Google Shape;129;p16"/>
          <p:cNvGrpSpPr/>
          <p:nvPr/>
        </p:nvGrpSpPr>
        <p:grpSpPr>
          <a:xfrm>
            <a:off x="-2355147" y="-1463975"/>
            <a:ext cx="22998294" cy="3745215"/>
            <a:chOff x="0" y="-47625"/>
            <a:chExt cx="6057164" cy="986394"/>
          </a:xfrm>
        </p:grpSpPr>
        <p:sp>
          <p:nvSpPr>
            <p:cNvPr id="130" name="Google Shape;130;p16"/>
            <p:cNvSpPr/>
            <p:nvPr/>
          </p:nvSpPr>
          <p:spPr>
            <a:xfrm>
              <a:off x="0" y="0"/>
              <a:ext cx="6057164" cy="938769"/>
            </a:xfrm>
            <a:custGeom>
              <a:rect b="b" l="l" r="r" t="t"/>
              <a:pathLst>
                <a:path extrusionOk="0" h="938769" w="6057164">
                  <a:moveTo>
                    <a:pt x="0" y="0"/>
                  </a:moveTo>
                  <a:lnTo>
                    <a:pt x="6057164" y="0"/>
                  </a:lnTo>
                  <a:lnTo>
                    <a:pt x="6057164" y="938769"/>
                  </a:lnTo>
                  <a:lnTo>
                    <a:pt x="0" y="938769"/>
                  </a:lnTo>
                  <a:close/>
                </a:path>
              </a:pathLst>
            </a:custGeom>
            <a:solidFill>
              <a:srgbClr val="F9F9F4"/>
            </a:solidFill>
            <a:ln>
              <a:noFill/>
            </a:ln>
          </p:spPr>
        </p:sp>
        <p:sp>
          <p:nvSpPr>
            <p:cNvPr id="131" name="Google Shape;131;p16"/>
            <p:cNvSpPr txBox="1"/>
            <p:nvPr/>
          </p:nvSpPr>
          <p:spPr>
            <a:xfrm>
              <a:off x="0" y="-47625"/>
              <a:ext cx="812800" cy="860425"/>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32" name="Google Shape;132;p16"/>
          <p:cNvSpPr txBox="1"/>
          <p:nvPr/>
        </p:nvSpPr>
        <p:spPr>
          <a:xfrm>
            <a:off x="92178" y="632400"/>
            <a:ext cx="16411500" cy="1108200"/>
          </a:xfrm>
          <a:prstGeom prst="rect">
            <a:avLst/>
          </a:prstGeom>
          <a:noFill/>
          <a:ln>
            <a:noFill/>
          </a:ln>
        </p:spPr>
        <p:txBody>
          <a:bodyPr anchorCtr="0" anchor="t" bIns="0" lIns="0" spcFirstLastPara="1" rIns="0" wrap="square" tIns="0">
            <a:spAutoFit/>
          </a:bodyPr>
          <a:lstStyle/>
          <a:p>
            <a:pPr indent="0" lvl="0" marL="0" marR="0" rtl="0" algn="l">
              <a:lnSpc>
                <a:spcPct val="101999"/>
              </a:lnSpc>
              <a:spcBef>
                <a:spcPts val="0"/>
              </a:spcBef>
              <a:spcAft>
                <a:spcPts val="0"/>
              </a:spcAft>
              <a:buNone/>
            </a:pPr>
            <a:r>
              <a:rPr lang="en-US" sz="7200">
                <a:latin typeface="Georgia"/>
                <a:ea typeface="Georgia"/>
                <a:cs typeface="Georgia"/>
                <a:sym typeface="Georgia"/>
              </a:rPr>
              <a:t>Adolescence as a Social Category</a:t>
            </a:r>
            <a:r>
              <a:rPr lang="en-US" sz="7200"/>
              <a:t> </a:t>
            </a:r>
            <a:r>
              <a:rPr b="0" i="0" lang="en-US" sz="7200" u="none" cap="none" strike="noStrike">
                <a:solidFill>
                  <a:srgbClr val="000000"/>
                </a:solidFill>
                <a:latin typeface="Arial"/>
                <a:ea typeface="Arial"/>
                <a:cs typeface="Arial"/>
                <a:sym typeface="Arial"/>
              </a:rPr>
              <a:t> </a:t>
            </a:r>
            <a:endParaRPr sz="7200"/>
          </a:p>
        </p:txBody>
      </p:sp>
      <p:sp>
        <p:nvSpPr>
          <p:cNvPr id="133" name="Google Shape;133;p16"/>
          <p:cNvSpPr txBox="1"/>
          <p:nvPr/>
        </p:nvSpPr>
        <p:spPr>
          <a:xfrm>
            <a:off x="479325" y="2569475"/>
            <a:ext cx="16905600" cy="5911500"/>
          </a:xfrm>
          <a:prstGeom prst="rect">
            <a:avLst/>
          </a:prstGeom>
          <a:noFill/>
          <a:ln>
            <a:noFill/>
          </a:ln>
        </p:spPr>
        <p:txBody>
          <a:bodyPr anchorCtr="0" anchor="t" bIns="91425" lIns="91425" spcFirstLastPara="1" rIns="91425" wrap="square" tIns="91425">
            <a:noAutofit/>
          </a:bodyPr>
          <a:lstStyle/>
          <a:p>
            <a:pPr indent="-533400" lvl="0" marL="457200" rtl="0" algn="l">
              <a:spcBef>
                <a:spcPts val="0"/>
              </a:spcBef>
              <a:spcAft>
                <a:spcPts val="0"/>
              </a:spcAft>
              <a:buClr>
                <a:schemeClr val="lt2"/>
              </a:buClr>
              <a:buSzPts val="4800"/>
              <a:buFont typeface="Helvetica Neue"/>
              <a:buChar char="●"/>
            </a:pPr>
            <a:r>
              <a:rPr lang="en-US" sz="4800">
                <a:solidFill>
                  <a:schemeClr val="lt2"/>
                </a:solidFill>
                <a:latin typeface="Helvetica Neue"/>
                <a:ea typeface="Helvetica Neue"/>
                <a:cs typeface="Helvetica Neue"/>
                <a:sym typeface="Helvetica Neue"/>
              </a:rPr>
              <a:t>What is </a:t>
            </a:r>
            <a:r>
              <a:rPr lang="en-US" sz="4800">
                <a:solidFill>
                  <a:schemeClr val="lt2"/>
                </a:solidFill>
                <a:latin typeface="Helvetica Neue"/>
                <a:ea typeface="Helvetica Neue"/>
                <a:cs typeface="Helvetica Neue"/>
                <a:sym typeface="Helvetica Neue"/>
              </a:rPr>
              <a:t>adolescence</a:t>
            </a:r>
            <a:r>
              <a:rPr lang="en-US" sz="4800">
                <a:solidFill>
                  <a:schemeClr val="lt2"/>
                </a:solidFill>
                <a:latin typeface="Helvetica Neue"/>
                <a:ea typeface="Helvetica Neue"/>
                <a:cs typeface="Helvetica Neue"/>
                <a:sym typeface="Helvetica Neue"/>
              </a:rPr>
              <a:t>?</a:t>
            </a:r>
            <a:endParaRPr sz="4800">
              <a:solidFill>
                <a:schemeClr val="lt2"/>
              </a:solidFill>
              <a:latin typeface="Helvetica Neue"/>
              <a:ea typeface="Helvetica Neue"/>
              <a:cs typeface="Helvetica Neue"/>
              <a:sym typeface="Helvetica Neue"/>
            </a:endParaRPr>
          </a:p>
          <a:p>
            <a:pPr indent="0" lvl="0" marL="457200" rtl="0" algn="l">
              <a:spcBef>
                <a:spcPts val="0"/>
              </a:spcBef>
              <a:spcAft>
                <a:spcPts val="0"/>
              </a:spcAft>
              <a:buNone/>
            </a:pPr>
            <a:r>
              <a:t/>
            </a:r>
            <a:endParaRPr sz="4800">
              <a:solidFill>
                <a:schemeClr val="lt2"/>
              </a:solidFill>
              <a:latin typeface="Helvetica Neue"/>
              <a:ea typeface="Helvetica Neue"/>
              <a:cs typeface="Helvetica Neue"/>
              <a:sym typeface="Helvetica Neue"/>
            </a:endParaRPr>
          </a:p>
          <a:p>
            <a:pPr indent="-533400" lvl="0" marL="457200" rtl="0" algn="l">
              <a:spcBef>
                <a:spcPts val="0"/>
              </a:spcBef>
              <a:spcAft>
                <a:spcPts val="0"/>
              </a:spcAft>
              <a:buClr>
                <a:schemeClr val="lt2"/>
              </a:buClr>
              <a:buSzPts val="4800"/>
              <a:buFont typeface="Helvetica Neue"/>
              <a:buChar char="●"/>
            </a:pPr>
            <a:r>
              <a:rPr lang="en-US" sz="4800">
                <a:solidFill>
                  <a:schemeClr val="lt2"/>
                </a:solidFill>
                <a:latin typeface="Helvetica Neue"/>
                <a:ea typeface="Helvetica Neue"/>
                <a:cs typeface="Helvetica Neue"/>
                <a:sym typeface="Helvetica Neue"/>
              </a:rPr>
              <a:t>Why do anthropologists study a</a:t>
            </a:r>
            <a:r>
              <a:rPr lang="en-US" sz="4800">
                <a:solidFill>
                  <a:schemeClr val="lt2"/>
                </a:solidFill>
                <a:latin typeface="Helvetica Neue"/>
                <a:ea typeface="Helvetica Neue"/>
                <a:cs typeface="Helvetica Neue"/>
                <a:sym typeface="Helvetica Neue"/>
              </a:rPr>
              <a:t>dolescence</a:t>
            </a:r>
            <a:r>
              <a:rPr lang="en-US" sz="4800">
                <a:solidFill>
                  <a:schemeClr val="lt2"/>
                </a:solidFill>
                <a:latin typeface="Helvetica Neue"/>
                <a:ea typeface="Helvetica Neue"/>
                <a:cs typeface="Helvetica Neue"/>
                <a:sym typeface="Helvetica Neue"/>
              </a:rPr>
              <a:t>?</a:t>
            </a:r>
            <a:endParaRPr sz="4800">
              <a:solidFill>
                <a:schemeClr val="lt2"/>
              </a:solidFill>
              <a:latin typeface="Helvetica Neue"/>
              <a:ea typeface="Helvetica Neue"/>
              <a:cs typeface="Helvetica Neue"/>
              <a:sym typeface="Helvetica Neue"/>
            </a:endParaRPr>
          </a:p>
          <a:p>
            <a:pPr indent="0" lvl="0" marL="0" rtl="0" algn="l">
              <a:spcBef>
                <a:spcPts val="0"/>
              </a:spcBef>
              <a:spcAft>
                <a:spcPts val="0"/>
              </a:spcAft>
              <a:buNone/>
            </a:pPr>
            <a:r>
              <a:t/>
            </a:r>
            <a:endParaRPr sz="2000">
              <a:solidFill>
                <a:schemeClr val="lt2"/>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40303"/>
        </a:solidFill>
      </p:bgPr>
    </p:bg>
    <p:spTree>
      <p:nvGrpSpPr>
        <p:cNvPr id="137" name="Shape 137"/>
        <p:cNvGrpSpPr/>
        <p:nvPr/>
      </p:nvGrpSpPr>
      <p:grpSpPr>
        <a:xfrm>
          <a:off x="0" y="0"/>
          <a:ext cx="0" cy="0"/>
          <a:chOff x="0" y="0"/>
          <a:chExt cx="0" cy="0"/>
        </a:xfrm>
      </p:grpSpPr>
      <p:sp>
        <p:nvSpPr>
          <p:cNvPr id="138" name="Google Shape;138;p17"/>
          <p:cNvSpPr/>
          <p:nvPr/>
        </p:nvSpPr>
        <p:spPr>
          <a:xfrm>
            <a:off x="13993898" y="9175958"/>
            <a:ext cx="3547858" cy="611550"/>
          </a:xfrm>
          <a:custGeom>
            <a:rect b="b" l="l" r="r" t="t"/>
            <a:pathLst>
              <a:path extrusionOk="0" h="611550" w="3547858">
                <a:moveTo>
                  <a:pt x="0" y="0"/>
                </a:moveTo>
                <a:lnTo>
                  <a:pt x="3547859" y="0"/>
                </a:lnTo>
                <a:lnTo>
                  <a:pt x="3547859" y="611550"/>
                </a:lnTo>
                <a:lnTo>
                  <a:pt x="0" y="611550"/>
                </a:lnTo>
                <a:lnTo>
                  <a:pt x="0" y="0"/>
                </a:lnTo>
                <a:close/>
              </a:path>
            </a:pathLst>
          </a:custGeom>
          <a:blipFill rotWithShape="1">
            <a:blip r:embed="rId3">
              <a:alphaModFix/>
            </a:blip>
            <a:stretch>
              <a:fillRect b="0" l="0" r="0" t="0"/>
            </a:stretch>
          </a:blipFill>
          <a:ln>
            <a:noFill/>
          </a:ln>
        </p:spPr>
      </p:sp>
      <p:grpSp>
        <p:nvGrpSpPr>
          <p:cNvPr id="139" name="Google Shape;139;p17"/>
          <p:cNvGrpSpPr/>
          <p:nvPr/>
        </p:nvGrpSpPr>
        <p:grpSpPr>
          <a:xfrm>
            <a:off x="-80075" y="-1463974"/>
            <a:ext cx="18477379" cy="3745239"/>
            <a:chOff x="0" y="-47625"/>
            <a:chExt cx="6057164" cy="986394"/>
          </a:xfrm>
        </p:grpSpPr>
        <p:sp>
          <p:nvSpPr>
            <p:cNvPr id="140" name="Google Shape;140;p17"/>
            <p:cNvSpPr/>
            <p:nvPr/>
          </p:nvSpPr>
          <p:spPr>
            <a:xfrm>
              <a:off x="0" y="0"/>
              <a:ext cx="6057164" cy="938769"/>
            </a:xfrm>
            <a:custGeom>
              <a:rect b="b" l="l" r="r" t="t"/>
              <a:pathLst>
                <a:path extrusionOk="0" h="938769" w="6057164">
                  <a:moveTo>
                    <a:pt x="0" y="0"/>
                  </a:moveTo>
                  <a:lnTo>
                    <a:pt x="6057164" y="0"/>
                  </a:lnTo>
                  <a:lnTo>
                    <a:pt x="6057164" y="938769"/>
                  </a:lnTo>
                  <a:lnTo>
                    <a:pt x="0" y="938769"/>
                  </a:lnTo>
                  <a:close/>
                </a:path>
              </a:pathLst>
            </a:custGeom>
            <a:solidFill>
              <a:srgbClr val="F9F9F4"/>
            </a:solidFill>
            <a:ln>
              <a:noFill/>
            </a:ln>
          </p:spPr>
        </p:sp>
        <p:sp>
          <p:nvSpPr>
            <p:cNvPr id="141" name="Google Shape;141;p17"/>
            <p:cNvSpPr txBox="1"/>
            <p:nvPr/>
          </p:nvSpPr>
          <p:spPr>
            <a:xfrm>
              <a:off x="0" y="-47625"/>
              <a:ext cx="812700" cy="86040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42" name="Google Shape;142;p17"/>
          <p:cNvSpPr txBox="1"/>
          <p:nvPr/>
        </p:nvSpPr>
        <p:spPr>
          <a:xfrm>
            <a:off x="294980" y="866025"/>
            <a:ext cx="16377600" cy="1108800"/>
          </a:xfrm>
          <a:prstGeom prst="rect">
            <a:avLst/>
          </a:prstGeom>
          <a:noFill/>
          <a:ln>
            <a:noFill/>
          </a:ln>
        </p:spPr>
        <p:txBody>
          <a:bodyPr anchorCtr="0" anchor="t" bIns="0" lIns="0" spcFirstLastPara="1" rIns="0" wrap="square" tIns="0">
            <a:spAutoFit/>
          </a:bodyPr>
          <a:lstStyle/>
          <a:p>
            <a:pPr indent="0" lvl="0" marL="0" marR="0" rtl="0" algn="l">
              <a:lnSpc>
                <a:spcPct val="101999"/>
              </a:lnSpc>
              <a:spcBef>
                <a:spcPts val="0"/>
              </a:spcBef>
              <a:spcAft>
                <a:spcPts val="0"/>
              </a:spcAft>
              <a:buNone/>
            </a:pPr>
            <a:r>
              <a:rPr lang="en-US" sz="7204">
                <a:latin typeface="Georgia"/>
                <a:ea typeface="Georgia"/>
                <a:cs typeface="Georgia"/>
                <a:sym typeface="Georgia"/>
              </a:rPr>
              <a:t>Adolescence </a:t>
            </a:r>
            <a:r>
              <a:rPr lang="en-US" sz="7204">
                <a:latin typeface="Georgia"/>
                <a:ea typeface="Georgia"/>
                <a:cs typeface="Georgia"/>
                <a:sym typeface="Georgia"/>
              </a:rPr>
              <a:t>Defined</a:t>
            </a:r>
            <a:endParaRPr sz="300">
              <a:latin typeface="Georgia"/>
              <a:ea typeface="Georgia"/>
              <a:cs typeface="Georgia"/>
              <a:sym typeface="Georgia"/>
            </a:endParaRPr>
          </a:p>
        </p:txBody>
      </p:sp>
      <p:sp>
        <p:nvSpPr>
          <p:cNvPr id="143" name="Google Shape;143;p17"/>
          <p:cNvSpPr txBox="1"/>
          <p:nvPr/>
        </p:nvSpPr>
        <p:spPr>
          <a:xfrm>
            <a:off x="727950" y="3429000"/>
            <a:ext cx="16066800" cy="3657000"/>
          </a:xfrm>
          <a:prstGeom prst="rect">
            <a:avLst/>
          </a:prstGeom>
          <a:noFill/>
          <a:ln>
            <a:noFill/>
          </a:ln>
        </p:spPr>
        <p:txBody>
          <a:bodyPr anchorCtr="0" anchor="t" bIns="0" lIns="0" spcFirstLastPara="1" rIns="0" wrap="square" tIns="0">
            <a:spAutoFit/>
          </a:bodyPr>
          <a:lstStyle/>
          <a:p>
            <a:pPr indent="0" lvl="0" marL="0" marR="0" rtl="0" algn="ctr">
              <a:lnSpc>
                <a:spcPct val="139985"/>
              </a:lnSpc>
              <a:spcBef>
                <a:spcPts val="0"/>
              </a:spcBef>
              <a:spcAft>
                <a:spcPts val="0"/>
              </a:spcAft>
              <a:buNone/>
            </a:pPr>
            <a:r>
              <a:rPr lang="en-US" sz="3600">
                <a:solidFill>
                  <a:schemeClr val="lt2"/>
                </a:solidFill>
              </a:rPr>
              <a:t>Adolescence is the phase of biological and social growth and development during which the transition from childhood to adulthood occurs. The age range for this transition is typically 10 through the early 20s.</a:t>
            </a:r>
            <a:endParaRPr sz="3600">
              <a:solidFill>
                <a:schemeClr val="lt2"/>
              </a:solidFill>
            </a:endParaRPr>
          </a:p>
          <a:p>
            <a:pPr indent="0" lvl="0" marL="0" marR="0" rtl="0" algn="ctr">
              <a:lnSpc>
                <a:spcPct val="139985"/>
              </a:lnSpc>
              <a:spcBef>
                <a:spcPts val="0"/>
              </a:spcBef>
              <a:spcAft>
                <a:spcPts val="0"/>
              </a:spcAft>
              <a:buClr>
                <a:schemeClr val="dk1"/>
              </a:buClr>
              <a:buSzPts val="1100"/>
              <a:buFont typeface="Arial"/>
              <a:buNone/>
            </a:pPr>
            <a:r>
              <a:t/>
            </a:r>
            <a:endParaRPr sz="3600">
              <a:solidFill>
                <a:schemeClr val="lt2"/>
              </a:solidFill>
            </a:endParaRPr>
          </a:p>
          <a:p>
            <a:pPr indent="0" lvl="0" marL="0" marR="0" rtl="0" algn="ctr">
              <a:lnSpc>
                <a:spcPct val="139985"/>
              </a:lnSpc>
              <a:spcBef>
                <a:spcPts val="0"/>
              </a:spcBef>
              <a:spcAft>
                <a:spcPts val="0"/>
              </a:spcAft>
              <a:buNone/>
            </a:pPr>
            <a:r>
              <a:t/>
            </a:r>
            <a:endParaRPr sz="3600">
              <a:solidFill>
                <a:schemeClr val="lt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9F9F4"/>
        </a:solidFill>
      </p:bgPr>
    </p:bg>
    <p:spTree>
      <p:nvGrpSpPr>
        <p:cNvPr id="147" name="Shape 147"/>
        <p:cNvGrpSpPr/>
        <p:nvPr/>
      </p:nvGrpSpPr>
      <p:grpSpPr>
        <a:xfrm>
          <a:off x="0" y="0"/>
          <a:ext cx="0" cy="0"/>
          <a:chOff x="0" y="0"/>
          <a:chExt cx="0" cy="0"/>
        </a:xfrm>
      </p:grpSpPr>
      <p:grpSp>
        <p:nvGrpSpPr>
          <p:cNvPr id="148" name="Google Shape;148;p18"/>
          <p:cNvGrpSpPr/>
          <p:nvPr/>
        </p:nvGrpSpPr>
        <p:grpSpPr>
          <a:xfrm>
            <a:off x="0" y="-1463974"/>
            <a:ext cx="18373801" cy="3745239"/>
            <a:chOff x="0" y="-47625"/>
            <a:chExt cx="6057164" cy="986394"/>
          </a:xfrm>
        </p:grpSpPr>
        <p:sp>
          <p:nvSpPr>
            <p:cNvPr id="149" name="Google Shape;149;p18"/>
            <p:cNvSpPr/>
            <p:nvPr/>
          </p:nvSpPr>
          <p:spPr>
            <a:xfrm>
              <a:off x="0" y="0"/>
              <a:ext cx="6057164" cy="938769"/>
            </a:xfrm>
            <a:custGeom>
              <a:rect b="b" l="l" r="r" t="t"/>
              <a:pathLst>
                <a:path extrusionOk="0" h="938769" w="6057164">
                  <a:moveTo>
                    <a:pt x="0" y="0"/>
                  </a:moveTo>
                  <a:lnTo>
                    <a:pt x="6057164" y="0"/>
                  </a:lnTo>
                  <a:lnTo>
                    <a:pt x="6057164" y="938769"/>
                  </a:lnTo>
                  <a:lnTo>
                    <a:pt x="0" y="938769"/>
                  </a:lnTo>
                  <a:close/>
                </a:path>
              </a:pathLst>
            </a:custGeom>
            <a:solidFill>
              <a:srgbClr val="000000"/>
            </a:solidFill>
            <a:ln>
              <a:noFill/>
            </a:ln>
          </p:spPr>
        </p:sp>
        <p:sp>
          <p:nvSpPr>
            <p:cNvPr id="150" name="Google Shape;150;p18"/>
            <p:cNvSpPr txBox="1"/>
            <p:nvPr/>
          </p:nvSpPr>
          <p:spPr>
            <a:xfrm>
              <a:off x="0" y="-47625"/>
              <a:ext cx="812800" cy="860425"/>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51" name="Google Shape;151;p18"/>
          <p:cNvSpPr/>
          <p:nvPr/>
        </p:nvSpPr>
        <p:spPr>
          <a:xfrm>
            <a:off x="13896571" y="8983567"/>
            <a:ext cx="3362729" cy="549465"/>
          </a:xfrm>
          <a:custGeom>
            <a:rect b="b" l="l" r="r" t="t"/>
            <a:pathLst>
              <a:path extrusionOk="0" h="549465" w="3362729">
                <a:moveTo>
                  <a:pt x="0" y="0"/>
                </a:moveTo>
                <a:lnTo>
                  <a:pt x="3362729" y="0"/>
                </a:lnTo>
                <a:lnTo>
                  <a:pt x="3362729" y="549466"/>
                </a:lnTo>
                <a:lnTo>
                  <a:pt x="0" y="549466"/>
                </a:lnTo>
                <a:lnTo>
                  <a:pt x="0" y="0"/>
                </a:lnTo>
                <a:close/>
              </a:path>
            </a:pathLst>
          </a:custGeom>
          <a:blipFill rotWithShape="1">
            <a:blip r:embed="rId3">
              <a:alphaModFix/>
            </a:blip>
            <a:stretch>
              <a:fillRect b="0" l="0" r="0" t="0"/>
            </a:stretch>
          </a:blipFill>
          <a:ln>
            <a:noFill/>
          </a:ln>
        </p:spPr>
      </p:sp>
      <p:sp>
        <p:nvSpPr>
          <p:cNvPr id="152" name="Google Shape;152;p18"/>
          <p:cNvSpPr txBox="1"/>
          <p:nvPr/>
        </p:nvSpPr>
        <p:spPr>
          <a:xfrm>
            <a:off x="92175" y="571500"/>
            <a:ext cx="18195600" cy="2238600"/>
          </a:xfrm>
          <a:prstGeom prst="rect">
            <a:avLst/>
          </a:prstGeom>
          <a:noFill/>
          <a:ln>
            <a:noFill/>
          </a:ln>
        </p:spPr>
        <p:txBody>
          <a:bodyPr anchorCtr="0" anchor="t" bIns="0" lIns="0" spcFirstLastPara="1" rIns="0" wrap="square" tIns="0">
            <a:spAutoFit/>
          </a:bodyPr>
          <a:lstStyle/>
          <a:p>
            <a:pPr indent="0" lvl="0" marL="0" rtl="0" algn="l">
              <a:lnSpc>
                <a:spcPct val="102000"/>
              </a:lnSpc>
              <a:spcBef>
                <a:spcPts val="0"/>
              </a:spcBef>
              <a:spcAft>
                <a:spcPts val="0"/>
              </a:spcAft>
              <a:buClr>
                <a:schemeClr val="dk1"/>
              </a:buClr>
              <a:buFont typeface="Arial"/>
              <a:buNone/>
            </a:pPr>
            <a:r>
              <a:rPr lang="en-US" sz="7200">
                <a:solidFill>
                  <a:srgbClr val="F9F9F4"/>
                </a:solidFill>
                <a:latin typeface="Georgia"/>
                <a:ea typeface="Georgia"/>
                <a:cs typeface="Georgia"/>
                <a:sym typeface="Georgia"/>
              </a:rPr>
              <a:t>Adolescence as a Category of </a:t>
            </a:r>
            <a:r>
              <a:rPr lang="en-US" sz="7200">
                <a:solidFill>
                  <a:srgbClr val="F9F9F4"/>
                </a:solidFill>
                <a:latin typeface="Georgia"/>
                <a:ea typeface="Georgia"/>
                <a:cs typeface="Georgia"/>
                <a:sym typeface="Georgia"/>
              </a:rPr>
              <a:t>Study</a:t>
            </a:r>
            <a:endParaRPr sz="7200">
              <a:solidFill>
                <a:schemeClr val="dk1"/>
              </a:solidFill>
              <a:latin typeface="Georgia"/>
              <a:ea typeface="Georgia"/>
              <a:cs typeface="Georgia"/>
              <a:sym typeface="Georgia"/>
            </a:endParaRPr>
          </a:p>
          <a:p>
            <a:pPr indent="0" lvl="0" marL="0" marR="0" rtl="0" algn="l">
              <a:lnSpc>
                <a:spcPct val="101999"/>
              </a:lnSpc>
              <a:spcBef>
                <a:spcPts val="0"/>
              </a:spcBef>
              <a:spcAft>
                <a:spcPts val="0"/>
              </a:spcAft>
              <a:buNone/>
            </a:pPr>
            <a:r>
              <a:t/>
            </a:r>
            <a:endParaRPr sz="7200">
              <a:solidFill>
                <a:srgbClr val="F9F9F4"/>
              </a:solidFill>
              <a:latin typeface="Georgia"/>
              <a:ea typeface="Georgia"/>
              <a:cs typeface="Georgia"/>
              <a:sym typeface="Georgia"/>
            </a:endParaRPr>
          </a:p>
        </p:txBody>
      </p:sp>
      <p:sp>
        <p:nvSpPr>
          <p:cNvPr id="153" name="Google Shape;153;p18"/>
          <p:cNvSpPr txBox="1"/>
          <p:nvPr/>
        </p:nvSpPr>
        <p:spPr>
          <a:xfrm>
            <a:off x="331850" y="2740575"/>
            <a:ext cx="17015700" cy="5783700"/>
          </a:xfrm>
          <a:prstGeom prst="rect">
            <a:avLst/>
          </a:prstGeom>
          <a:noFill/>
          <a:ln>
            <a:noFill/>
          </a:ln>
        </p:spPr>
        <p:txBody>
          <a:bodyPr anchorCtr="0" anchor="t" bIns="91425" lIns="91425" spcFirstLastPara="1" rIns="91425" wrap="square" tIns="91425">
            <a:noAutofit/>
          </a:bodyPr>
          <a:lstStyle/>
          <a:p>
            <a:pPr indent="-533400" lvl="0" marL="457200" rtl="0" algn="l">
              <a:spcBef>
                <a:spcPts val="0"/>
              </a:spcBef>
              <a:spcAft>
                <a:spcPts val="0"/>
              </a:spcAft>
              <a:buSzPts val="4800"/>
              <a:buFont typeface="Helvetica Neue"/>
              <a:buChar char="●"/>
            </a:pPr>
            <a:r>
              <a:rPr lang="en-US" sz="4800">
                <a:latin typeface="Helvetica Neue"/>
                <a:ea typeface="Helvetica Neue"/>
                <a:cs typeface="Helvetica Neue"/>
                <a:sym typeface="Helvetica Neue"/>
              </a:rPr>
              <a:t>During adolescence, key milestones are reached in the physical, cognitive, and social realms.</a:t>
            </a:r>
            <a:endParaRPr sz="4800">
              <a:latin typeface="Helvetica Neue"/>
              <a:ea typeface="Helvetica Neue"/>
              <a:cs typeface="Helvetica Neue"/>
              <a:sym typeface="Helvetica Neue"/>
            </a:endParaRPr>
          </a:p>
          <a:p>
            <a:pPr indent="-533400" lvl="0" marL="457200" rtl="0" algn="l">
              <a:spcBef>
                <a:spcPts val="0"/>
              </a:spcBef>
              <a:spcAft>
                <a:spcPts val="0"/>
              </a:spcAft>
              <a:buSzPts val="4800"/>
              <a:buFont typeface="Helvetica Neue"/>
              <a:buChar char="●"/>
            </a:pPr>
            <a:r>
              <a:rPr lang="en-US" sz="4800">
                <a:latin typeface="Helvetica Neue"/>
                <a:ea typeface="Helvetica Neue"/>
                <a:cs typeface="Helvetica Neue"/>
                <a:sym typeface="Helvetica Neue"/>
              </a:rPr>
              <a:t>A wealth of information and insight can be gained from studying the transition from childhood to adulthood.</a:t>
            </a:r>
            <a:endParaRPr sz="4800">
              <a:latin typeface="Helvetica Neue"/>
              <a:ea typeface="Helvetica Neue"/>
              <a:cs typeface="Helvetica Neue"/>
              <a:sym typeface="Helvetica Neue"/>
            </a:endParaRPr>
          </a:p>
          <a:p>
            <a:pPr indent="0" lvl="0" marL="457200" rtl="0" algn="l">
              <a:spcBef>
                <a:spcPts val="0"/>
              </a:spcBef>
              <a:spcAft>
                <a:spcPts val="0"/>
              </a:spcAft>
              <a:buNone/>
            </a:pPr>
            <a:r>
              <a:t/>
            </a:r>
            <a:endParaRPr sz="4800">
              <a:latin typeface="Helvetica Neue"/>
              <a:ea typeface="Helvetica Neue"/>
              <a:cs typeface="Helvetica Neue"/>
              <a:sym typeface="Helvetica Neue"/>
            </a:endParaRPr>
          </a:p>
          <a:p>
            <a:pPr indent="0" lvl="0" marL="457200" rtl="0" algn="l">
              <a:spcBef>
                <a:spcPts val="0"/>
              </a:spcBef>
              <a:spcAft>
                <a:spcPts val="0"/>
              </a:spcAft>
              <a:buNone/>
            </a:pPr>
            <a:r>
              <a:t/>
            </a:r>
            <a:endParaRPr sz="4800">
              <a:latin typeface="Helvetica Neue"/>
              <a:ea typeface="Helvetica Neue"/>
              <a:cs typeface="Helvetica Neue"/>
              <a:sym typeface="Helvetica Neue"/>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9F9F4"/>
        </a:solidFill>
      </p:bgPr>
    </p:bg>
    <p:spTree>
      <p:nvGrpSpPr>
        <p:cNvPr id="157" name="Shape 157"/>
        <p:cNvGrpSpPr/>
        <p:nvPr/>
      </p:nvGrpSpPr>
      <p:grpSpPr>
        <a:xfrm>
          <a:off x="0" y="0"/>
          <a:ext cx="0" cy="0"/>
          <a:chOff x="0" y="0"/>
          <a:chExt cx="0" cy="0"/>
        </a:xfrm>
      </p:grpSpPr>
      <p:grpSp>
        <p:nvGrpSpPr>
          <p:cNvPr id="158" name="Google Shape;158;p19"/>
          <p:cNvGrpSpPr/>
          <p:nvPr/>
        </p:nvGrpSpPr>
        <p:grpSpPr>
          <a:xfrm>
            <a:off x="0" y="-1463974"/>
            <a:ext cx="18373801" cy="3745239"/>
            <a:chOff x="0" y="-47625"/>
            <a:chExt cx="6057164" cy="986394"/>
          </a:xfrm>
        </p:grpSpPr>
        <p:sp>
          <p:nvSpPr>
            <p:cNvPr id="159" name="Google Shape;159;p19"/>
            <p:cNvSpPr/>
            <p:nvPr/>
          </p:nvSpPr>
          <p:spPr>
            <a:xfrm>
              <a:off x="0" y="0"/>
              <a:ext cx="6057164" cy="938769"/>
            </a:xfrm>
            <a:custGeom>
              <a:rect b="b" l="l" r="r" t="t"/>
              <a:pathLst>
                <a:path extrusionOk="0" h="938769" w="6057164">
                  <a:moveTo>
                    <a:pt x="0" y="0"/>
                  </a:moveTo>
                  <a:lnTo>
                    <a:pt x="6057164" y="0"/>
                  </a:lnTo>
                  <a:lnTo>
                    <a:pt x="6057164" y="938769"/>
                  </a:lnTo>
                  <a:lnTo>
                    <a:pt x="0" y="938769"/>
                  </a:lnTo>
                  <a:close/>
                </a:path>
              </a:pathLst>
            </a:custGeom>
            <a:solidFill>
              <a:srgbClr val="000000"/>
            </a:solidFill>
            <a:ln>
              <a:noFill/>
            </a:ln>
          </p:spPr>
        </p:sp>
        <p:sp>
          <p:nvSpPr>
            <p:cNvPr id="160" name="Google Shape;160;p19"/>
            <p:cNvSpPr txBox="1"/>
            <p:nvPr/>
          </p:nvSpPr>
          <p:spPr>
            <a:xfrm>
              <a:off x="0" y="-47625"/>
              <a:ext cx="812700" cy="86040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61" name="Google Shape;161;p19"/>
          <p:cNvSpPr/>
          <p:nvPr/>
        </p:nvSpPr>
        <p:spPr>
          <a:xfrm>
            <a:off x="13896571" y="8983567"/>
            <a:ext cx="3362729" cy="549465"/>
          </a:xfrm>
          <a:custGeom>
            <a:rect b="b" l="l" r="r" t="t"/>
            <a:pathLst>
              <a:path extrusionOk="0" h="549465" w="3362729">
                <a:moveTo>
                  <a:pt x="0" y="0"/>
                </a:moveTo>
                <a:lnTo>
                  <a:pt x="3362729" y="0"/>
                </a:lnTo>
                <a:lnTo>
                  <a:pt x="3362729" y="549466"/>
                </a:lnTo>
                <a:lnTo>
                  <a:pt x="0" y="549466"/>
                </a:lnTo>
                <a:lnTo>
                  <a:pt x="0" y="0"/>
                </a:lnTo>
                <a:close/>
              </a:path>
            </a:pathLst>
          </a:custGeom>
          <a:blipFill rotWithShape="1">
            <a:blip r:embed="rId3">
              <a:alphaModFix/>
            </a:blip>
            <a:stretch>
              <a:fillRect b="0" l="0" r="0" t="0"/>
            </a:stretch>
          </a:blipFill>
          <a:ln>
            <a:noFill/>
          </a:ln>
        </p:spPr>
      </p:sp>
      <p:sp>
        <p:nvSpPr>
          <p:cNvPr id="162" name="Google Shape;162;p19"/>
          <p:cNvSpPr txBox="1"/>
          <p:nvPr/>
        </p:nvSpPr>
        <p:spPr>
          <a:xfrm>
            <a:off x="92175" y="571500"/>
            <a:ext cx="18195600" cy="1108200"/>
          </a:xfrm>
          <a:prstGeom prst="rect">
            <a:avLst/>
          </a:prstGeom>
          <a:noFill/>
          <a:ln>
            <a:noFill/>
          </a:ln>
        </p:spPr>
        <p:txBody>
          <a:bodyPr anchorCtr="0" anchor="t" bIns="0" lIns="0" spcFirstLastPara="1" rIns="0" wrap="square" tIns="0">
            <a:spAutoFit/>
          </a:bodyPr>
          <a:lstStyle/>
          <a:p>
            <a:pPr indent="0" lvl="0" marL="0" marR="0" rtl="0" algn="l">
              <a:lnSpc>
                <a:spcPct val="101999"/>
              </a:lnSpc>
              <a:spcBef>
                <a:spcPts val="0"/>
              </a:spcBef>
              <a:spcAft>
                <a:spcPts val="0"/>
              </a:spcAft>
              <a:buNone/>
            </a:pPr>
            <a:r>
              <a:rPr lang="en-US" sz="7200">
                <a:solidFill>
                  <a:srgbClr val="F9F9F4"/>
                </a:solidFill>
                <a:latin typeface="Georgia"/>
                <a:ea typeface="Georgia"/>
                <a:cs typeface="Georgia"/>
                <a:sym typeface="Georgia"/>
              </a:rPr>
              <a:t>Margaret Mead’s Ideas About Adolescence</a:t>
            </a:r>
            <a:endParaRPr sz="7200">
              <a:latin typeface="Georgia"/>
              <a:ea typeface="Georgia"/>
              <a:cs typeface="Georgia"/>
              <a:sym typeface="Georgia"/>
            </a:endParaRPr>
          </a:p>
        </p:txBody>
      </p:sp>
      <p:sp>
        <p:nvSpPr>
          <p:cNvPr id="163" name="Google Shape;163;p19"/>
          <p:cNvSpPr txBox="1"/>
          <p:nvPr/>
        </p:nvSpPr>
        <p:spPr>
          <a:xfrm>
            <a:off x="331850" y="2740575"/>
            <a:ext cx="17015700" cy="5783700"/>
          </a:xfrm>
          <a:prstGeom prst="rect">
            <a:avLst/>
          </a:prstGeom>
          <a:noFill/>
          <a:ln>
            <a:noFill/>
          </a:ln>
        </p:spPr>
        <p:txBody>
          <a:bodyPr anchorCtr="0" anchor="t" bIns="91425" lIns="91425" spcFirstLastPara="1" rIns="91425" wrap="square" tIns="91425">
            <a:noAutofit/>
          </a:bodyPr>
          <a:lstStyle/>
          <a:p>
            <a:pPr indent="-533400" lvl="0" marL="457200" rtl="0" algn="l">
              <a:spcBef>
                <a:spcPts val="0"/>
              </a:spcBef>
              <a:spcAft>
                <a:spcPts val="0"/>
              </a:spcAft>
              <a:buSzPts val="4800"/>
              <a:buFont typeface="Helvetica Neue"/>
              <a:buChar char="●"/>
            </a:pPr>
            <a:r>
              <a:rPr lang="en-US" sz="4800">
                <a:latin typeface="Helvetica Neue"/>
                <a:ea typeface="Helvetica Neue"/>
                <a:cs typeface="Helvetica Neue"/>
                <a:sym typeface="Helvetica Neue"/>
              </a:rPr>
              <a:t>Findings in American Samoa: culture’s role in adolescent development</a:t>
            </a:r>
            <a:endParaRPr sz="4800">
              <a:latin typeface="Helvetica Neue"/>
              <a:ea typeface="Helvetica Neue"/>
              <a:cs typeface="Helvetica Neue"/>
              <a:sym typeface="Helvetica Neue"/>
            </a:endParaRPr>
          </a:p>
          <a:p>
            <a:pPr indent="0" lvl="0" marL="457200" rtl="0" algn="l">
              <a:spcBef>
                <a:spcPts val="0"/>
              </a:spcBef>
              <a:spcAft>
                <a:spcPts val="0"/>
              </a:spcAft>
              <a:buNone/>
            </a:pPr>
            <a:r>
              <a:t/>
            </a:r>
            <a:endParaRPr sz="4800">
              <a:latin typeface="Helvetica Neue"/>
              <a:ea typeface="Helvetica Neue"/>
              <a:cs typeface="Helvetica Neue"/>
              <a:sym typeface="Helvetica Neue"/>
            </a:endParaRPr>
          </a:p>
          <a:p>
            <a:pPr indent="0" lvl="0" marL="457200" rtl="0" algn="l">
              <a:spcBef>
                <a:spcPts val="0"/>
              </a:spcBef>
              <a:spcAft>
                <a:spcPts val="0"/>
              </a:spcAft>
              <a:buNone/>
            </a:pPr>
            <a:r>
              <a:t/>
            </a:r>
            <a:endParaRPr sz="4800">
              <a:latin typeface="Helvetica Neue"/>
              <a:ea typeface="Helvetica Neue"/>
              <a:cs typeface="Helvetica Neue"/>
              <a:sym typeface="Helvetica Neue"/>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40303"/>
        </a:solidFill>
      </p:bgPr>
    </p:bg>
    <p:spTree>
      <p:nvGrpSpPr>
        <p:cNvPr id="167" name="Shape 167"/>
        <p:cNvGrpSpPr/>
        <p:nvPr/>
      </p:nvGrpSpPr>
      <p:grpSpPr>
        <a:xfrm>
          <a:off x="0" y="0"/>
          <a:ext cx="0" cy="0"/>
          <a:chOff x="0" y="0"/>
          <a:chExt cx="0" cy="0"/>
        </a:xfrm>
      </p:grpSpPr>
      <p:sp>
        <p:nvSpPr>
          <p:cNvPr id="168" name="Google Shape;168;p20"/>
          <p:cNvSpPr/>
          <p:nvPr/>
        </p:nvSpPr>
        <p:spPr>
          <a:xfrm>
            <a:off x="13993898" y="9175958"/>
            <a:ext cx="3547858" cy="611550"/>
          </a:xfrm>
          <a:custGeom>
            <a:rect b="b" l="l" r="r" t="t"/>
            <a:pathLst>
              <a:path extrusionOk="0" h="611550" w="3547858">
                <a:moveTo>
                  <a:pt x="0" y="0"/>
                </a:moveTo>
                <a:lnTo>
                  <a:pt x="3547859" y="0"/>
                </a:lnTo>
                <a:lnTo>
                  <a:pt x="3547859" y="611550"/>
                </a:lnTo>
                <a:lnTo>
                  <a:pt x="0" y="611550"/>
                </a:lnTo>
                <a:lnTo>
                  <a:pt x="0" y="0"/>
                </a:lnTo>
                <a:close/>
              </a:path>
            </a:pathLst>
          </a:custGeom>
          <a:blipFill rotWithShape="1">
            <a:blip r:embed="rId3">
              <a:alphaModFix/>
            </a:blip>
            <a:stretch>
              <a:fillRect b="0" l="0" r="0" t="0"/>
            </a:stretch>
          </a:blipFill>
          <a:ln>
            <a:noFill/>
          </a:ln>
        </p:spPr>
      </p:sp>
      <p:grpSp>
        <p:nvGrpSpPr>
          <p:cNvPr id="169" name="Google Shape;169;p20"/>
          <p:cNvGrpSpPr/>
          <p:nvPr/>
        </p:nvGrpSpPr>
        <p:grpSpPr>
          <a:xfrm>
            <a:off x="-2355147" y="-1463976"/>
            <a:ext cx="22998446" cy="3745239"/>
            <a:chOff x="0" y="-47625"/>
            <a:chExt cx="6057164" cy="986394"/>
          </a:xfrm>
        </p:grpSpPr>
        <p:sp>
          <p:nvSpPr>
            <p:cNvPr id="170" name="Google Shape;170;p20"/>
            <p:cNvSpPr/>
            <p:nvPr/>
          </p:nvSpPr>
          <p:spPr>
            <a:xfrm>
              <a:off x="0" y="0"/>
              <a:ext cx="6057164" cy="938769"/>
            </a:xfrm>
            <a:custGeom>
              <a:rect b="b" l="l" r="r" t="t"/>
              <a:pathLst>
                <a:path extrusionOk="0" h="938769" w="6057164">
                  <a:moveTo>
                    <a:pt x="0" y="0"/>
                  </a:moveTo>
                  <a:lnTo>
                    <a:pt x="6057164" y="0"/>
                  </a:lnTo>
                  <a:lnTo>
                    <a:pt x="6057164" y="938769"/>
                  </a:lnTo>
                  <a:lnTo>
                    <a:pt x="0" y="938769"/>
                  </a:lnTo>
                  <a:close/>
                </a:path>
              </a:pathLst>
            </a:custGeom>
            <a:solidFill>
              <a:srgbClr val="F9F9F4"/>
            </a:solidFill>
            <a:ln>
              <a:noFill/>
            </a:ln>
          </p:spPr>
        </p:sp>
        <p:sp>
          <p:nvSpPr>
            <p:cNvPr id="171" name="Google Shape;171;p20"/>
            <p:cNvSpPr txBox="1"/>
            <p:nvPr/>
          </p:nvSpPr>
          <p:spPr>
            <a:xfrm>
              <a:off x="0" y="-47625"/>
              <a:ext cx="812700" cy="86040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72" name="Google Shape;172;p20"/>
          <p:cNvSpPr txBox="1"/>
          <p:nvPr/>
        </p:nvSpPr>
        <p:spPr>
          <a:xfrm>
            <a:off x="239650" y="460875"/>
            <a:ext cx="17384700" cy="1493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7200">
                <a:latin typeface="Georgia"/>
                <a:ea typeface="Georgia"/>
                <a:cs typeface="Georgia"/>
                <a:sym typeface="Georgia"/>
              </a:rPr>
              <a:t>Culture’s Role in Adolescent Development</a:t>
            </a:r>
            <a:endParaRPr sz="7200">
              <a:latin typeface="Georgia"/>
              <a:ea typeface="Georgia"/>
              <a:cs typeface="Georgia"/>
              <a:sym typeface="Georgia"/>
            </a:endParaRPr>
          </a:p>
        </p:txBody>
      </p:sp>
      <p:sp>
        <p:nvSpPr>
          <p:cNvPr id="173" name="Google Shape;173;p20"/>
          <p:cNvSpPr txBox="1"/>
          <p:nvPr/>
        </p:nvSpPr>
        <p:spPr>
          <a:xfrm>
            <a:off x="579000" y="2296813"/>
            <a:ext cx="17130000" cy="4099200"/>
          </a:xfrm>
          <a:prstGeom prst="rect">
            <a:avLst/>
          </a:prstGeom>
          <a:noFill/>
          <a:ln>
            <a:noFill/>
          </a:ln>
        </p:spPr>
        <p:txBody>
          <a:bodyPr anchorCtr="0" anchor="t" bIns="91425" lIns="91425" spcFirstLastPara="1" rIns="91425" wrap="square" tIns="91425">
            <a:spAutoFit/>
          </a:bodyPr>
          <a:lstStyle/>
          <a:p>
            <a:pPr indent="0" lvl="0" marL="0" rtl="0" algn="l">
              <a:lnSpc>
                <a:spcPct val="139995"/>
              </a:lnSpc>
              <a:spcBef>
                <a:spcPts val="0"/>
              </a:spcBef>
              <a:spcAft>
                <a:spcPts val="0"/>
              </a:spcAft>
              <a:buNone/>
            </a:pPr>
            <a:r>
              <a:rPr b="1" lang="en-US" sz="4023">
                <a:solidFill>
                  <a:srgbClr val="F9F9F4"/>
                </a:solidFill>
                <a:latin typeface="Helvetica Neue"/>
                <a:ea typeface="Helvetica Neue"/>
                <a:cs typeface="Helvetica Neue"/>
                <a:sym typeface="Helvetica Neue"/>
              </a:rPr>
              <a:t>Research Question</a:t>
            </a:r>
            <a:endParaRPr b="1" sz="2400">
              <a:solidFill>
                <a:srgbClr val="F9F9F4"/>
              </a:solidFill>
              <a:latin typeface="Helvetica Neue"/>
              <a:ea typeface="Helvetica Neue"/>
              <a:cs typeface="Helvetica Neue"/>
              <a:sym typeface="Helvetica Neue"/>
            </a:endParaRPr>
          </a:p>
          <a:p>
            <a:pPr indent="0" lvl="0" marL="0" rtl="0" algn="l">
              <a:lnSpc>
                <a:spcPct val="140000"/>
              </a:lnSpc>
              <a:spcBef>
                <a:spcPts val="0"/>
              </a:spcBef>
              <a:spcAft>
                <a:spcPts val="0"/>
              </a:spcAft>
              <a:buNone/>
            </a:pPr>
            <a:r>
              <a:rPr lang="en-US" sz="3000">
                <a:solidFill>
                  <a:srgbClr val="F9F9F4"/>
                </a:solidFill>
                <a:latin typeface="Helvetica Neue"/>
                <a:ea typeface="Helvetica Neue"/>
                <a:cs typeface="Helvetica Neue"/>
                <a:sym typeface="Helvetica Neue"/>
              </a:rPr>
              <a:t>Margaret Mead’s research questions related to whether the stress and trauma of adolescence was universal or related to cultural experience. She spent nine months in immersive study in the Samoan culture.</a:t>
            </a:r>
            <a:r>
              <a:rPr lang="en-US" sz="3000">
                <a:solidFill>
                  <a:srgbClr val="FFFFFF"/>
                </a:solidFill>
                <a:latin typeface="Helvetica Neue"/>
                <a:ea typeface="Helvetica Neue"/>
                <a:cs typeface="Helvetica Neue"/>
                <a:sym typeface="Helvetica Neue"/>
              </a:rPr>
              <a:t>Based </a:t>
            </a:r>
            <a:r>
              <a:rPr lang="en-US" sz="3000">
                <a:solidFill>
                  <a:srgbClr val="FFFFFF"/>
                </a:solidFill>
                <a:latin typeface="Helvetica Neue"/>
                <a:ea typeface="Helvetica Neue"/>
                <a:cs typeface="Helvetica Neue"/>
                <a:sym typeface="Helvetica Neue"/>
              </a:rPr>
              <a:t>on her research, of observing, interviewing and testing Samona girls, she concluded that Samoan girls did not feel the same level of stress as girls in the U.S. due to different cultural patterns. </a:t>
            </a:r>
            <a:endParaRPr b="1" sz="4023">
              <a:solidFill>
                <a:srgbClr val="F9F9F4"/>
              </a:solidFill>
              <a:latin typeface="Helvetica Neue"/>
              <a:ea typeface="Helvetica Neue"/>
              <a:cs typeface="Helvetica Neue"/>
              <a:sym typeface="Helvetica Neue"/>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9F9F4"/>
        </a:solidFill>
      </p:bgPr>
    </p:bg>
    <p:spTree>
      <p:nvGrpSpPr>
        <p:cNvPr id="181" name="Shape 181"/>
        <p:cNvGrpSpPr/>
        <p:nvPr/>
      </p:nvGrpSpPr>
      <p:grpSpPr>
        <a:xfrm>
          <a:off x="0" y="0"/>
          <a:ext cx="0" cy="0"/>
          <a:chOff x="0" y="0"/>
          <a:chExt cx="0" cy="0"/>
        </a:xfrm>
      </p:grpSpPr>
      <p:sp>
        <p:nvSpPr>
          <p:cNvPr id="182" name="Google Shape;182;p21"/>
          <p:cNvSpPr/>
          <p:nvPr/>
        </p:nvSpPr>
        <p:spPr>
          <a:xfrm>
            <a:off x="14234538" y="8921042"/>
            <a:ext cx="3024762" cy="494242"/>
          </a:xfrm>
          <a:custGeom>
            <a:rect b="b" l="l" r="r" t="t"/>
            <a:pathLst>
              <a:path extrusionOk="0" h="494242" w="3024762">
                <a:moveTo>
                  <a:pt x="0" y="0"/>
                </a:moveTo>
                <a:lnTo>
                  <a:pt x="3024762" y="0"/>
                </a:lnTo>
                <a:lnTo>
                  <a:pt x="3024762" y="494242"/>
                </a:lnTo>
                <a:lnTo>
                  <a:pt x="0" y="494242"/>
                </a:lnTo>
                <a:lnTo>
                  <a:pt x="0" y="0"/>
                </a:lnTo>
                <a:close/>
              </a:path>
            </a:pathLst>
          </a:custGeom>
          <a:blipFill rotWithShape="1">
            <a:blip r:embed="rId3">
              <a:alphaModFix/>
            </a:blip>
            <a:stretch>
              <a:fillRect b="0" l="0" r="0" t="0"/>
            </a:stretch>
          </a:blipFill>
          <a:ln>
            <a:noFill/>
          </a:ln>
        </p:spPr>
      </p:sp>
      <p:grpSp>
        <p:nvGrpSpPr>
          <p:cNvPr id="183" name="Google Shape;183;p21"/>
          <p:cNvGrpSpPr/>
          <p:nvPr/>
        </p:nvGrpSpPr>
        <p:grpSpPr>
          <a:xfrm>
            <a:off x="0" y="-1030925"/>
            <a:ext cx="18393236" cy="3266948"/>
            <a:chOff x="0" y="-47625"/>
            <a:chExt cx="5784946" cy="860425"/>
          </a:xfrm>
        </p:grpSpPr>
        <p:sp>
          <p:nvSpPr>
            <p:cNvPr id="184" name="Google Shape;184;p21"/>
            <p:cNvSpPr/>
            <p:nvPr/>
          </p:nvSpPr>
          <p:spPr>
            <a:xfrm>
              <a:off x="0" y="0"/>
              <a:ext cx="5784946" cy="812800"/>
            </a:xfrm>
            <a:custGeom>
              <a:rect b="b" l="l" r="r" t="t"/>
              <a:pathLst>
                <a:path extrusionOk="0" h="812800" w="5784946">
                  <a:moveTo>
                    <a:pt x="0" y="0"/>
                  </a:moveTo>
                  <a:lnTo>
                    <a:pt x="5784946" y="0"/>
                  </a:lnTo>
                  <a:lnTo>
                    <a:pt x="5784946" y="812800"/>
                  </a:lnTo>
                  <a:lnTo>
                    <a:pt x="0" y="812800"/>
                  </a:lnTo>
                  <a:close/>
                </a:path>
              </a:pathLst>
            </a:custGeom>
            <a:solidFill>
              <a:srgbClr val="000000"/>
            </a:solidFill>
            <a:ln>
              <a:noFill/>
            </a:ln>
          </p:spPr>
        </p:sp>
        <p:sp>
          <p:nvSpPr>
            <p:cNvPr id="185" name="Google Shape;185;p21"/>
            <p:cNvSpPr txBox="1"/>
            <p:nvPr/>
          </p:nvSpPr>
          <p:spPr>
            <a:xfrm>
              <a:off x="0" y="-47625"/>
              <a:ext cx="812800" cy="860425"/>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86" name="Google Shape;186;p21"/>
          <p:cNvGrpSpPr/>
          <p:nvPr/>
        </p:nvGrpSpPr>
        <p:grpSpPr>
          <a:xfrm>
            <a:off x="1661503" y="2715325"/>
            <a:ext cx="15956324" cy="3695312"/>
            <a:chOff x="0" y="-85725"/>
            <a:chExt cx="21275100" cy="4927083"/>
          </a:xfrm>
        </p:grpSpPr>
        <p:sp>
          <p:nvSpPr>
            <p:cNvPr id="187" name="Google Shape;187;p21"/>
            <p:cNvSpPr txBox="1"/>
            <p:nvPr/>
          </p:nvSpPr>
          <p:spPr>
            <a:xfrm>
              <a:off x="0" y="1504158"/>
              <a:ext cx="21275100" cy="3337200"/>
            </a:xfrm>
            <a:prstGeom prst="rect">
              <a:avLst/>
            </a:prstGeom>
            <a:noFill/>
            <a:ln>
              <a:noFill/>
            </a:ln>
          </p:spPr>
          <p:txBody>
            <a:bodyPr anchorCtr="0" anchor="t" bIns="0" lIns="0" spcFirstLastPara="1" rIns="0" wrap="square" tIns="0">
              <a:spAutoFit/>
            </a:bodyPr>
            <a:lstStyle/>
            <a:p>
              <a:pPr indent="-419100" lvl="0" marL="457200" marR="0" rtl="0" algn="l">
                <a:lnSpc>
                  <a:spcPct val="154000"/>
                </a:lnSpc>
                <a:spcBef>
                  <a:spcPts val="0"/>
                </a:spcBef>
                <a:spcAft>
                  <a:spcPts val="0"/>
                </a:spcAft>
                <a:buSzPts val="3000"/>
                <a:buFont typeface="Helvetica Neue"/>
                <a:buChar char="●"/>
              </a:pPr>
              <a:r>
                <a:rPr lang="en-US" sz="3000">
                  <a:latin typeface="Helvetica Neue"/>
                  <a:ea typeface="Helvetica Neue"/>
                  <a:cs typeface="Helvetica Neue"/>
                  <a:sym typeface="Helvetica Neue"/>
                </a:rPr>
                <a:t>Think about </a:t>
              </a:r>
              <a:r>
                <a:rPr lang="en-US" sz="3000">
                  <a:latin typeface="Helvetica Neue"/>
                  <a:ea typeface="Helvetica Neue"/>
                  <a:cs typeface="Helvetica Neue"/>
                  <a:sym typeface="Helvetica Neue"/>
                </a:rPr>
                <a:t>the features of adolescence that make it a rich category for anthropological study.</a:t>
              </a:r>
              <a:endParaRPr sz="3000">
                <a:latin typeface="Helvetica Neue"/>
                <a:ea typeface="Helvetica Neue"/>
                <a:cs typeface="Helvetica Neue"/>
                <a:sym typeface="Helvetica Neue"/>
              </a:endParaRPr>
            </a:p>
            <a:p>
              <a:pPr indent="-419100" lvl="0" marL="457200" marR="0" rtl="0" algn="l">
                <a:lnSpc>
                  <a:spcPct val="154000"/>
                </a:lnSpc>
                <a:spcBef>
                  <a:spcPts val="0"/>
                </a:spcBef>
                <a:spcAft>
                  <a:spcPts val="0"/>
                </a:spcAft>
                <a:buSzPts val="3000"/>
                <a:buFont typeface="Helvetica Neue"/>
                <a:buChar char="●"/>
              </a:pPr>
              <a:r>
                <a:rPr lang="en-US" sz="3000">
                  <a:latin typeface="Helvetica Neue"/>
                  <a:ea typeface="Helvetica Neue"/>
                  <a:cs typeface="Helvetica Neue"/>
                  <a:sym typeface="Helvetica Neue"/>
                </a:rPr>
                <a:t>Ponder what Margaret Mead discovered about adolescence in Samoa.</a:t>
              </a:r>
              <a:endParaRPr sz="3000">
                <a:latin typeface="Helvetica Neue"/>
                <a:ea typeface="Helvetica Neue"/>
                <a:cs typeface="Helvetica Neue"/>
                <a:sym typeface="Helvetica Neue"/>
              </a:endParaRPr>
            </a:p>
            <a:p>
              <a:pPr indent="0" lvl="0" marL="0" marR="0" rtl="0" algn="l">
                <a:lnSpc>
                  <a:spcPct val="154000"/>
                </a:lnSpc>
                <a:spcBef>
                  <a:spcPts val="0"/>
                </a:spcBef>
                <a:spcAft>
                  <a:spcPts val="0"/>
                </a:spcAft>
                <a:buNone/>
              </a:pPr>
              <a:r>
                <a:t/>
              </a:r>
              <a:endParaRPr b="0" i="0" sz="2400" u="none" cap="none" strike="noStrike">
                <a:solidFill>
                  <a:srgbClr val="000000"/>
                </a:solidFill>
                <a:latin typeface="Arial"/>
                <a:ea typeface="Arial"/>
                <a:cs typeface="Arial"/>
                <a:sym typeface="Arial"/>
              </a:endParaRPr>
            </a:p>
          </p:txBody>
        </p:sp>
        <p:sp>
          <p:nvSpPr>
            <p:cNvPr id="188" name="Google Shape;188;p21"/>
            <p:cNvSpPr txBox="1"/>
            <p:nvPr/>
          </p:nvSpPr>
          <p:spPr>
            <a:xfrm>
              <a:off x="0" y="-85725"/>
              <a:ext cx="16913700" cy="989700"/>
            </a:xfrm>
            <a:prstGeom prst="rect">
              <a:avLst/>
            </a:prstGeom>
            <a:noFill/>
            <a:ln>
              <a:noFill/>
            </a:ln>
          </p:spPr>
          <p:txBody>
            <a:bodyPr anchorCtr="0" anchor="t" bIns="0" lIns="0" spcFirstLastPara="1" rIns="0" wrap="square" tIns="0">
              <a:spAutoFit/>
            </a:bodyPr>
            <a:lstStyle/>
            <a:p>
              <a:pPr indent="0" lvl="0" marL="0" marR="0" rtl="0" algn="l">
                <a:lnSpc>
                  <a:spcPct val="139995"/>
                </a:lnSpc>
                <a:spcBef>
                  <a:spcPts val="0"/>
                </a:spcBef>
                <a:spcAft>
                  <a:spcPts val="0"/>
                </a:spcAft>
                <a:buNone/>
              </a:pPr>
              <a:r>
                <a:rPr i="0" lang="en-US" sz="4823" u="none" cap="none" strike="noStrike">
                  <a:solidFill>
                    <a:srgbClr val="040303"/>
                  </a:solidFill>
                  <a:latin typeface="Helvetica Neue"/>
                  <a:ea typeface="Helvetica Neue"/>
                  <a:cs typeface="Helvetica Neue"/>
                  <a:sym typeface="Helvetica Neue"/>
                </a:rPr>
                <a:t>Let's </a:t>
              </a:r>
              <a:r>
                <a:rPr lang="en-US" sz="4823">
                  <a:solidFill>
                    <a:srgbClr val="040303"/>
                  </a:solidFill>
                  <a:latin typeface="Helvetica Neue"/>
                  <a:ea typeface="Helvetica Neue"/>
                  <a:cs typeface="Helvetica Neue"/>
                  <a:sym typeface="Helvetica Neue"/>
                </a:rPr>
                <a:t>put </a:t>
              </a:r>
              <a:r>
                <a:rPr i="0" lang="en-US" sz="4823" u="none" cap="none" strike="noStrike">
                  <a:solidFill>
                    <a:srgbClr val="040303"/>
                  </a:solidFill>
                  <a:latin typeface="Helvetica Neue"/>
                  <a:ea typeface="Helvetica Neue"/>
                  <a:cs typeface="Helvetica Neue"/>
                  <a:sym typeface="Helvetica Neue"/>
                </a:rPr>
                <a:t>this all together! </a:t>
              </a:r>
              <a:endParaRPr sz="2200">
                <a:latin typeface="Helvetica Neue"/>
                <a:ea typeface="Helvetica Neue"/>
                <a:cs typeface="Helvetica Neue"/>
                <a:sym typeface="Helvetica Neue"/>
              </a:endParaRPr>
            </a:p>
          </p:txBody>
        </p:sp>
      </p:grpSp>
      <p:sp>
        <p:nvSpPr>
          <p:cNvPr id="189" name="Google Shape;189;p21"/>
          <p:cNvSpPr/>
          <p:nvPr/>
        </p:nvSpPr>
        <p:spPr>
          <a:xfrm rot="2181239">
            <a:off x="-1994211" y="7133376"/>
            <a:ext cx="7311839" cy="2388534"/>
          </a:xfrm>
          <a:custGeom>
            <a:rect b="b" l="l" r="r" t="t"/>
            <a:pathLst>
              <a:path extrusionOk="0" h="2389632" w="7315200">
                <a:moveTo>
                  <a:pt x="0" y="0"/>
                </a:moveTo>
                <a:lnTo>
                  <a:pt x="7315200" y="0"/>
                </a:lnTo>
                <a:lnTo>
                  <a:pt x="7315200" y="2389632"/>
                </a:lnTo>
                <a:lnTo>
                  <a:pt x="0" y="2389632"/>
                </a:lnTo>
                <a:lnTo>
                  <a:pt x="0" y="0"/>
                </a:lnTo>
                <a:close/>
              </a:path>
            </a:pathLst>
          </a:custGeom>
          <a:blipFill rotWithShape="1">
            <a:blip r:embed="rId4">
              <a:alphaModFix/>
            </a:blip>
            <a:stretch>
              <a:fillRect b="0" l="0" r="0" t="0"/>
            </a:stretch>
          </a:blipFill>
          <a:ln>
            <a:noFill/>
          </a:ln>
        </p:spPr>
      </p:sp>
      <p:sp>
        <p:nvSpPr>
          <p:cNvPr id="190" name="Google Shape;190;p21"/>
          <p:cNvSpPr txBox="1"/>
          <p:nvPr/>
        </p:nvSpPr>
        <p:spPr>
          <a:xfrm>
            <a:off x="649018" y="600936"/>
            <a:ext cx="9816000" cy="1508400"/>
          </a:xfrm>
          <a:prstGeom prst="rect">
            <a:avLst/>
          </a:prstGeom>
          <a:noFill/>
          <a:ln>
            <a:noFill/>
          </a:ln>
        </p:spPr>
        <p:txBody>
          <a:bodyPr anchorCtr="0" anchor="t" bIns="0" lIns="0" spcFirstLastPara="1" rIns="0" wrap="square" tIns="0">
            <a:spAutoFit/>
          </a:bodyPr>
          <a:lstStyle/>
          <a:p>
            <a:pPr indent="0" lvl="0" marL="0" marR="0" rtl="0" algn="l">
              <a:lnSpc>
                <a:spcPct val="102000"/>
              </a:lnSpc>
              <a:spcBef>
                <a:spcPts val="0"/>
              </a:spcBef>
              <a:spcAft>
                <a:spcPts val="0"/>
              </a:spcAft>
              <a:buNone/>
            </a:pPr>
            <a:r>
              <a:rPr lang="en-US" sz="7200">
                <a:solidFill>
                  <a:srgbClr val="F9F9F4"/>
                </a:solidFill>
                <a:latin typeface="Georgia"/>
                <a:ea typeface="Georgia"/>
                <a:cs typeface="Georgia"/>
                <a:sym typeface="Georgia"/>
              </a:rPr>
              <a:t>Wrap-Up</a:t>
            </a:r>
            <a:r>
              <a:rPr i="0" lang="en-US" sz="9800" u="none" cap="none" strike="noStrike">
                <a:solidFill>
                  <a:srgbClr val="F9F9F4"/>
                </a:solidFill>
                <a:latin typeface="Georgia"/>
                <a:ea typeface="Georgia"/>
                <a:cs typeface="Georgia"/>
                <a:sym typeface="Georgia"/>
              </a:rPr>
              <a:t>  </a:t>
            </a:r>
            <a:endParaRPr>
              <a:latin typeface="Georgia"/>
              <a:ea typeface="Georgia"/>
              <a:cs typeface="Georgia"/>
              <a:sym typeface="Georgia"/>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