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1" r:id="rId6"/>
    <p:sldId id="262" r:id="rId7"/>
    <p:sldId id="263"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7dd0601e7_1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287dd0601e7_1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7dd0601e7_1_8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287dd0601e7_1_8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7dd0601e7_1_17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g287dd0601e7_1_17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g287dd0601e7_1_17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87dd0601e7_1_17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87dd0601e7_1_17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g287dd0601e7_1_17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7dd0601e7_1_26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287dd0601e7_1_26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7dd0601e7_1_355: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87dd0601e7_1_355: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7dd0601e7_1_465: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87dd0601e7_1_465: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7dd0601e7_1_55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9" name="Google Shape;169;g287dd0601e7_1_55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g287dd0601e7_1_556: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87dd0601e7_1_55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87dd0601e7_1_556: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3" name="Google Shape;173;g287dd0601e7_1_556: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5"/>
            <a:ext cx="18288118" cy="5324362"/>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3900" cy="2509800"/>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10</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61"/>
            <a:ext cx="19443600" cy="19443600"/>
            <a:chOff x="25" y="17"/>
            <a:chExt cx="25924800" cy="25924800"/>
          </a:xfrm>
        </p:grpSpPr>
        <p:cxnSp>
          <p:nvCxnSpPr>
            <p:cNvPr id="95" name="Google Shape;95;p13"/>
            <p:cNvCxnSpPr/>
            <p:nvPr/>
          </p:nvCxnSpPr>
          <p:spPr>
            <a:xfrm rot="10800000" flipH="1">
              <a:off x="25" y="11335860"/>
              <a:ext cx="25924800" cy="255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17"/>
              <a:ext cx="0" cy="25924800"/>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551194"/>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SzPts val="1100"/>
              <a:buNone/>
            </a:pPr>
            <a:r>
              <a:rPr lang="en-US" sz="7200" dirty="0">
                <a:solidFill>
                  <a:srgbClr val="F9F9F4"/>
                </a:solidFill>
                <a:latin typeface="Helvetica Neue"/>
                <a:ea typeface="Helvetica Neue"/>
                <a:cs typeface="Helvetica Neue"/>
                <a:sym typeface="Helvetica Neue"/>
              </a:rPr>
              <a:t>Post-Colonial Legacies</a:t>
            </a:r>
            <a:endParaRPr sz="7200" dirty="0">
              <a:solidFill>
                <a:srgbClr val="F9F9F4"/>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0871700" cy="6361806"/>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Topics </a:t>
            </a:r>
            <a:endParaRPr sz="4000" b="1"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Colonial legacies</a:t>
            </a:r>
            <a:endParaRPr sz="2800"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Language</a:t>
            </a:r>
            <a:endParaRPr sz="2800" dirty="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Unit Learning Objectives</a:t>
            </a:r>
            <a:r>
              <a:rPr lang="en-US" sz="4000" dirty="0">
                <a:solidFill>
                  <a:srgbClr val="040303"/>
                </a:solidFill>
                <a:latin typeface="Helvetica Neue"/>
                <a:ea typeface="Helvetica Neue"/>
                <a:cs typeface="Helvetica Neue"/>
                <a:sym typeface="Helvetica Neue"/>
              </a:rPr>
              <a:t> </a:t>
            </a:r>
            <a:endParaRPr sz="40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Explore the legacies of colonialism in Samoa</a:t>
            </a:r>
            <a:endParaRPr sz="28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Recognize how derogatory language toward Samoans misshaped the global view of Samoa and Samoan people</a:t>
            </a:r>
            <a:endParaRPr sz="2800" dirty="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2"/>
            <a:ext cx="16230707" cy="7981023"/>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513850" y="3808225"/>
            <a:ext cx="15260400" cy="35559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3500">
                <a:solidFill>
                  <a:schemeClr val="lt2"/>
                </a:solidFill>
              </a:rPr>
              <a:t>In this unit (to accompany the SAPIENS podcast S6E5), students will explore how colonialism shaped Samoa. Students will examine the legacies of the colonial era and how Samoan populations have strived to overcome these legacies. The unit will dig into how language is shaped, specifically how ideologies shape the language and the West’s view on Samoa and its people. </a:t>
            </a:r>
            <a:endParaRPr sz="35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3"/>
            <a:ext cx="16230707" cy="3266853"/>
            <a:chOff x="0" y="-47625"/>
            <a:chExt cx="4274726" cy="860400"/>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7200">
                <a:latin typeface="Georgia"/>
                <a:ea typeface="Georgia"/>
                <a:cs typeface="Georgia"/>
                <a:sym typeface="Georgia"/>
              </a:rPr>
              <a:t>Colonial Legacies </a:t>
            </a:r>
            <a:endParaRPr sz="7200">
              <a:latin typeface="Georgia"/>
              <a:ea typeface="Georgia"/>
              <a:cs typeface="Georgia"/>
              <a:sym typeface="Georgia"/>
            </a:endParaRPr>
          </a:p>
        </p:txBody>
      </p:sp>
      <p:sp>
        <p:nvSpPr>
          <p:cNvPr id="133" name="Google Shape;133;p16"/>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The legacies that the colonial nations left behind</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Samoa</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47"/>
        <p:cNvGrpSpPr/>
        <p:nvPr/>
      </p:nvGrpSpPr>
      <p:grpSpPr>
        <a:xfrm>
          <a:off x="0" y="0"/>
          <a:ext cx="0" cy="0"/>
          <a:chOff x="0" y="0"/>
          <a:chExt cx="0" cy="0"/>
        </a:xfrm>
      </p:grpSpPr>
      <p:sp>
        <p:nvSpPr>
          <p:cNvPr id="148" name="Google Shape;148;p18"/>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49" name="Google Shape;149;p18"/>
          <p:cNvGrpSpPr/>
          <p:nvPr/>
        </p:nvGrpSpPr>
        <p:grpSpPr>
          <a:xfrm>
            <a:off x="-129225" y="-1463974"/>
            <a:ext cx="18526442" cy="3745239"/>
            <a:chOff x="0" y="-47625"/>
            <a:chExt cx="6057164" cy="986394"/>
          </a:xfrm>
        </p:grpSpPr>
        <p:sp>
          <p:nvSpPr>
            <p:cNvPr id="150" name="Google Shape;150;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51" name="Google Shape;151;p18"/>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2" name="Google Shape;152;p18"/>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7200">
                <a:latin typeface="Georgia"/>
                <a:ea typeface="Georgia"/>
                <a:cs typeface="Georgia"/>
                <a:sym typeface="Georgia"/>
              </a:rPr>
              <a:t>Language</a:t>
            </a:r>
            <a:endParaRPr sz="7200">
              <a:latin typeface="Georgia"/>
              <a:ea typeface="Georgia"/>
              <a:cs typeface="Georgia"/>
              <a:sym typeface="Georgia"/>
            </a:endParaRPr>
          </a:p>
        </p:txBody>
      </p:sp>
      <p:sp>
        <p:nvSpPr>
          <p:cNvPr id="153" name="Google Shape;153;p18"/>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Language can shape opinions.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The wrong language can misshape our view of entire cultures.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57"/>
        <p:cNvGrpSpPr/>
        <p:nvPr/>
      </p:nvGrpSpPr>
      <p:grpSpPr>
        <a:xfrm>
          <a:off x="0" y="0"/>
          <a:ext cx="0" cy="0"/>
          <a:chOff x="0" y="0"/>
          <a:chExt cx="0" cy="0"/>
        </a:xfrm>
      </p:grpSpPr>
      <p:grpSp>
        <p:nvGrpSpPr>
          <p:cNvPr id="158" name="Google Shape;158;p19"/>
          <p:cNvGrpSpPr/>
          <p:nvPr/>
        </p:nvGrpSpPr>
        <p:grpSpPr>
          <a:xfrm>
            <a:off x="7494" y="-1343050"/>
            <a:ext cx="18288047" cy="3401145"/>
            <a:chOff x="-666465" y="-47625"/>
            <a:chExt cx="5522087" cy="895769"/>
          </a:xfrm>
        </p:grpSpPr>
        <p:sp>
          <p:nvSpPr>
            <p:cNvPr id="159" name="Google Shape;159;p19"/>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60" name="Google Shape;160;p19"/>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1" name="Google Shape;161;p19"/>
          <p:cNvSpPr txBox="1"/>
          <p:nvPr/>
        </p:nvSpPr>
        <p:spPr>
          <a:xfrm>
            <a:off x="817779" y="556250"/>
            <a:ext cx="168912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Language Misshapes Viewpoints</a:t>
            </a:r>
            <a:endParaRPr sz="7200">
              <a:latin typeface="Georgia"/>
              <a:ea typeface="Georgia"/>
              <a:cs typeface="Georgia"/>
              <a:sym typeface="Georgia"/>
            </a:endParaRPr>
          </a:p>
        </p:txBody>
      </p:sp>
      <p:grpSp>
        <p:nvGrpSpPr>
          <p:cNvPr id="162" name="Google Shape;162;p19"/>
          <p:cNvGrpSpPr/>
          <p:nvPr/>
        </p:nvGrpSpPr>
        <p:grpSpPr>
          <a:xfrm>
            <a:off x="517367" y="5187025"/>
            <a:ext cx="17268298" cy="2477210"/>
            <a:chOff x="-695187" y="-4968055"/>
            <a:chExt cx="15082800" cy="7021572"/>
          </a:xfrm>
        </p:grpSpPr>
        <p:sp>
          <p:nvSpPr>
            <p:cNvPr id="163" name="Google Shape;163;p19"/>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164" name="Google Shape;164;p19"/>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165" name="Google Shape;165;p19"/>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166" name="Google Shape;166;p19"/>
          <p:cNvSpPr txBox="1"/>
          <p:nvPr/>
        </p:nvSpPr>
        <p:spPr>
          <a:xfrm>
            <a:off x="579000" y="2296813"/>
            <a:ext cx="17130000" cy="3543900"/>
          </a:xfrm>
          <a:prstGeom prst="rect">
            <a:avLst/>
          </a:prstGeom>
          <a:noFill/>
          <a:ln>
            <a:noFill/>
          </a:ln>
        </p:spPr>
        <p:txBody>
          <a:bodyPr spcFirstLastPara="1" wrap="square" lIns="91425" tIns="91425" rIns="91425" bIns="91425" anchor="t" anchorCtr="0">
            <a:spAutoFit/>
          </a:bodyPr>
          <a:lstStyle/>
          <a:p>
            <a:pPr marL="0" lvl="0" indent="0" algn="l" rtl="0">
              <a:lnSpc>
                <a:spcPct val="139995"/>
              </a:lnSpc>
              <a:spcBef>
                <a:spcPts val="0"/>
              </a:spcBef>
              <a:spcAft>
                <a:spcPts val="0"/>
              </a:spcAft>
              <a:buClr>
                <a:srgbClr val="000000"/>
              </a:buClr>
              <a:buSzPts val="1100"/>
              <a:buFont typeface="Arial"/>
              <a:buNone/>
            </a:pPr>
            <a:r>
              <a:rPr lang="en-US" sz="4023" b="1">
                <a:solidFill>
                  <a:srgbClr val="040303"/>
                </a:solidFill>
                <a:latin typeface="Helvetica Neue"/>
                <a:ea typeface="Helvetica Neue"/>
                <a:cs typeface="Helvetica Neue"/>
                <a:sym typeface="Helvetica Neue"/>
              </a:rPr>
              <a:t>Wrong Language Creates Barriers</a:t>
            </a:r>
            <a:endParaRPr sz="2400" b="1">
              <a:solidFill>
                <a:schemeClr val="dk1"/>
              </a:solidFill>
              <a:latin typeface="Helvetica Neue"/>
              <a:ea typeface="Helvetica Neue"/>
              <a:cs typeface="Helvetica Neue"/>
              <a:sym typeface="Helvetica Neue"/>
            </a:endParaRPr>
          </a:p>
          <a:p>
            <a:pPr marL="0" lvl="0" indent="0" algn="l" rtl="0">
              <a:lnSpc>
                <a:spcPct val="140000"/>
              </a:lnSpc>
              <a:spcBef>
                <a:spcPts val="0"/>
              </a:spcBef>
              <a:spcAft>
                <a:spcPts val="0"/>
              </a:spcAft>
              <a:buClr>
                <a:schemeClr val="dk1"/>
              </a:buClr>
              <a:buFont typeface="Arial"/>
              <a:buNone/>
            </a:pPr>
            <a:r>
              <a:rPr lang="en-US" sz="3000">
                <a:solidFill>
                  <a:schemeClr val="dk1"/>
                </a:solidFill>
                <a:latin typeface="Helvetica Neue"/>
                <a:ea typeface="Helvetica Neue"/>
                <a:cs typeface="Helvetica Neue"/>
                <a:sym typeface="Helvetica Neue"/>
              </a:rPr>
              <a:t>Language can inhibit us from understanding each other. </a:t>
            </a:r>
            <a:endParaRPr sz="30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endParaRPr sz="24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Language as a PowerTool</a:t>
            </a:r>
            <a:endParaRPr sz="4023" b="1">
              <a:solidFill>
                <a:srgbClr val="040303"/>
              </a:solidFill>
              <a:latin typeface="Helvetica Neue"/>
              <a:ea typeface="Helvetica Neue"/>
              <a:cs typeface="Helvetica Neue"/>
              <a:sym typeface="Helvetica Neue"/>
            </a:endParaRPr>
          </a:p>
          <a:p>
            <a:pPr marL="0" lvl="0" indent="0" algn="l" rtl="0">
              <a:lnSpc>
                <a:spcPct val="140000"/>
              </a:lnSpc>
              <a:spcBef>
                <a:spcPts val="0"/>
              </a:spcBef>
              <a:spcAft>
                <a:spcPts val="0"/>
              </a:spcAft>
              <a:buClr>
                <a:schemeClr val="dk1"/>
              </a:buClr>
              <a:buFont typeface="Arial"/>
              <a:buNone/>
            </a:pPr>
            <a:r>
              <a:rPr lang="en-US" sz="3000">
                <a:solidFill>
                  <a:schemeClr val="dk1"/>
                </a:solidFill>
                <a:latin typeface="Helvetica Neue"/>
                <a:ea typeface="Helvetica Neue"/>
                <a:cs typeface="Helvetica Neue"/>
                <a:sym typeface="Helvetica Neue"/>
              </a:rPr>
              <a:t>Words that are meant to express someone’s supposed inferiority are used to assert power.</a:t>
            </a:r>
            <a:r>
              <a:rPr lang="en-US" sz="2400">
                <a:solidFill>
                  <a:schemeClr val="dk1"/>
                </a:solidFill>
                <a:latin typeface="Helvetica Neue"/>
                <a:ea typeface="Helvetica Neue"/>
                <a:cs typeface="Helvetica Neue"/>
                <a:sym typeface="Helvetica Neue"/>
              </a:rPr>
              <a:t> </a:t>
            </a:r>
            <a:endParaRPr sz="4023">
              <a:solidFill>
                <a:srgbClr val="040303"/>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4"/>
        <p:cNvGrpSpPr/>
        <p:nvPr/>
      </p:nvGrpSpPr>
      <p:grpSpPr>
        <a:xfrm>
          <a:off x="0" y="0"/>
          <a:ext cx="0" cy="0"/>
          <a:chOff x="0" y="0"/>
          <a:chExt cx="0" cy="0"/>
        </a:xfrm>
      </p:grpSpPr>
      <p:sp>
        <p:nvSpPr>
          <p:cNvPr id="175" name="Google Shape;175;p20"/>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76" name="Google Shape;176;p20"/>
          <p:cNvGrpSpPr/>
          <p:nvPr/>
        </p:nvGrpSpPr>
        <p:grpSpPr>
          <a:xfrm>
            <a:off x="0" y="-1030925"/>
            <a:ext cx="18384524" cy="3266945"/>
            <a:chOff x="0" y="-47625"/>
            <a:chExt cx="5047365" cy="860424"/>
          </a:xfrm>
        </p:grpSpPr>
        <p:sp>
          <p:nvSpPr>
            <p:cNvPr id="177" name="Google Shape;177;p20"/>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78" name="Google Shape;178;p20"/>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9" name="Google Shape;179;p20"/>
          <p:cNvGrpSpPr/>
          <p:nvPr/>
        </p:nvGrpSpPr>
        <p:grpSpPr>
          <a:xfrm>
            <a:off x="1661503" y="2715325"/>
            <a:ext cx="15956325" cy="5828537"/>
            <a:chOff x="0" y="-85725"/>
            <a:chExt cx="21275100" cy="7771383"/>
          </a:xfrm>
        </p:grpSpPr>
        <p:sp>
          <p:nvSpPr>
            <p:cNvPr id="180" name="Google Shape;180;p20"/>
            <p:cNvSpPr txBox="1"/>
            <p:nvPr/>
          </p:nvSpPr>
          <p:spPr>
            <a:xfrm>
              <a:off x="0" y="1504158"/>
              <a:ext cx="21275100" cy="61815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Consider how even after a nation is no longer subjected to colonialism, the remnants are still visible.</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Ponder how language can be used to manipulate but also to create bridges.</a:t>
              </a:r>
              <a:endParaRPr sz="300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181" name="Google Shape;181;p20"/>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a:t>
              </a:r>
              <a:r>
                <a:rPr lang="en-US" sz="4823">
                  <a:solidFill>
                    <a:srgbClr val="040303"/>
                  </a:solidFill>
                  <a:latin typeface="Helvetica Neue"/>
                  <a:ea typeface="Helvetica Neue"/>
                  <a:cs typeface="Helvetica Neue"/>
                  <a:sym typeface="Helvetica Neue"/>
                </a:rPr>
                <a:t>’</a:t>
              </a:r>
              <a:r>
                <a:rPr lang="en-US" sz="4823" i="0" u="none" strike="noStrike" cap="none">
                  <a:solidFill>
                    <a:srgbClr val="040303"/>
                  </a:solidFill>
                  <a:latin typeface="Helvetica Neue"/>
                  <a:ea typeface="Helvetica Neue"/>
                  <a:cs typeface="Helvetica Neue"/>
                  <a:sym typeface="Helvetica Neue"/>
                </a:rPr>
                <a: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82" name="Google Shape;182;p20"/>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83" name="Google Shape;183;p20"/>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210</Words>
  <Application>Microsoft Office PowerPoint</Application>
  <PresentationFormat>Custom</PresentationFormat>
  <Paragraphs>38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 Neue</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2</cp:revision>
  <dcterms:modified xsi:type="dcterms:W3CDTF">2023-10-29T19:15:08Z</dcterms:modified>
</cp:coreProperties>
</file>